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sldIdLst>
    <p:sldId id="287" r:id="rId5"/>
    <p:sldId id="257" r:id="rId6"/>
    <p:sldId id="258" r:id="rId7"/>
    <p:sldId id="259" r:id="rId8"/>
    <p:sldId id="260" r:id="rId9"/>
    <p:sldId id="273" r:id="rId10"/>
    <p:sldId id="274" r:id="rId11"/>
    <p:sldId id="275" r:id="rId12"/>
    <p:sldId id="294" r:id="rId13"/>
    <p:sldId id="290" r:id="rId14"/>
    <p:sldId id="298" r:id="rId15"/>
    <p:sldId id="291" r:id="rId16"/>
    <p:sldId id="292" r:id="rId17"/>
    <p:sldId id="293" r:id="rId18"/>
    <p:sldId id="295" r:id="rId19"/>
    <p:sldId id="296" r:id="rId20"/>
    <p:sldId id="297"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DCap Overview" id="{04E4D09F-D527-41AB-9E03-80B857D83D63}">
          <p14:sldIdLst>
            <p14:sldId id="287"/>
            <p14:sldId id="257"/>
            <p14:sldId id="258"/>
          </p14:sldIdLst>
        </p14:section>
        <p14:section name="Data Collectors" id="{5EE85B6F-C99C-4370-9B49-96E4A1BFC30A}">
          <p14:sldIdLst>
            <p14:sldId id="259"/>
            <p14:sldId id="260"/>
            <p14:sldId id="273"/>
            <p14:sldId id="274"/>
            <p14:sldId id="275"/>
          </p14:sldIdLst>
        </p14:section>
        <p14:section name="Facility Admin" id="{5FAD280B-2027-4031-B6DA-6E3FBFE2FB4F}">
          <p14:sldIdLst>
            <p14:sldId id="294"/>
            <p14:sldId id="290"/>
            <p14:sldId id="298"/>
            <p14:sldId id="291"/>
            <p14:sldId id="292"/>
            <p14:sldId id="293"/>
            <p14:sldId id="295"/>
            <p14:sldId id="296"/>
            <p14:sldId id="297"/>
          </p14:sldIdLst>
        </p14:section>
        <p14:section name="Tips &amp; Reminders" id="{83208062-79F7-4477-A816-37C1B33E44B4}">
          <p14:sldIdLst>
            <p14:sldId id="299"/>
          </p14:sldIdLst>
        </p14:section>
        <p14:section name="FOR GAIHN ADMIN ONLY" id="{558CD3E1-D306-489C-A920-F1C0E36598F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35AF49-195F-C8B4-7AF1-75CE92807597}" name="Patel, Rupal" initials="PR" userId="S::ruppatel@deloitte.com::efbf226d-ff9b-4b2c-bb0a-a35090cb05c5" providerId="AD"/>
  <p188:author id="{AEFC13C3-6FB1-2E98-06BA-F2B6B9155EDC}" name="Young, Anjelica" initials="YA" userId="S::anjyoung@deloitte.com::2005da6c-9d0e-4035-a931-e84e7bf628ac" providerId="AD"/>
  <p188:author id="{0604E3C4-19FB-306E-413A-B6DEB6718637}" name="Beagle, Kate" initials="BK" userId="S::kbeagle@deloitte.com::8174beab-c544-4610-aa25-e3c76215dab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kauskas, Paul | APHL" userId="daf2aea0-d257-480a-b04c-2028295871e0" providerId="ADAL" clId="{B13DFC85-BFF9-447B-B370-546E6BA49042}"/>
    <pc:docChg chg="delSld modSection">
      <pc:chgData name="Jankauskas, Paul | APHL" userId="daf2aea0-d257-480a-b04c-2028295871e0" providerId="ADAL" clId="{B13DFC85-BFF9-447B-B370-546E6BA49042}" dt="2026-06-08T20:13:53.841" v="0" actId="2696"/>
      <pc:docMkLst>
        <pc:docMk/>
      </pc:docMkLst>
      <pc:sldChg chg="del">
        <pc:chgData name="Jankauskas, Paul | APHL" userId="daf2aea0-d257-480a-b04c-2028295871e0" providerId="ADAL" clId="{B13DFC85-BFF9-447B-B370-546E6BA49042}" dt="2026-06-08T20:13:53.841" v="0" actId="2696"/>
        <pc:sldMkLst>
          <pc:docMk/>
          <pc:sldMk cId="4237766827"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D4049-6736-4E49-A258-58EA53F3347D}"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6193-46FF-4534-8B62-854F7D9EA938}" type="slidenum">
              <a:rPr lang="en-US" smtClean="0"/>
              <a:t>‹#›</a:t>
            </a:fld>
            <a:endParaRPr lang="en-US"/>
          </a:p>
        </p:txBody>
      </p:sp>
    </p:spTree>
    <p:extLst>
      <p:ext uri="{BB962C8B-B14F-4D97-AF65-F5344CB8AC3E}">
        <p14:creationId xmlns:p14="http://schemas.microsoft.com/office/powerpoint/2010/main" val="70974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7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339157968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151883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39193567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51296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682619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507891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637796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28996673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21101214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32285681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25517978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41940224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5101403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3465118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34012041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2782450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Tree>
    <p:extLst>
      <p:ext uri="{BB962C8B-B14F-4D97-AF65-F5344CB8AC3E}">
        <p14:creationId xmlns:p14="http://schemas.microsoft.com/office/powerpoint/2010/main" val="23568832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80058636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3715581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06528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530489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714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9880971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grpSp>
        <p:nvGrpSpPr>
          <p:cNvPr id="9" name="Group 8"/>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2821913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16058356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D9F0-B4E7-4140-B9B4-BF65902CC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87B7D-0794-45F0-99EC-86B22029A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33A70-3EFE-424D-B5FA-0E9D6FE7363B}"/>
              </a:ext>
            </a:extLst>
          </p:cNvPr>
          <p:cNvSpPr>
            <a:spLocks noGrp="1"/>
          </p:cNvSpPr>
          <p:nvPr>
            <p:ph type="dt" sz="half" idx="10"/>
          </p:nvPr>
        </p:nvSpPr>
        <p:spPr/>
        <p:txBody>
          <a:bodyPr/>
          <a:lstStyle/>
          <a:p>
            <a:fld id="{48B62E5B-6E46-4EB0-ABB3-2616DECE97B6}" type="datetimeFigureOut">
              <a:rPr lang="en-US" smtClean="0"/>
              <a:t>6/8/2026</a:t>
            </a:fld>
            <a:endParaRPr lang="en-US"/>
          </a:p>
        </p:txBody>
      </p:sp>
      <p:sp>
        <p:nvSpPr>
          <p:cNvPr id="5" name="Footer Placeholder 4">
            <a:extLst>
              <a:ext uri="{FF2B5EF4-FFF2-40B4-BE49-F238E27FC236}">
                <a16:creationId xmlns:a16="http://schemas.microsoft.com/office/drawing/2014/main" id="{EB86480C-C6C7-4CB7-8ADB-663D9C68C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9200A-D0FF-4ADE-91A7-E4BC46CBBBA3}"/>
              </a:ext>
            </a:extLst>
          </p:cNvPr>
          <p:cNvSpPr>
            <a:spLocks noGrp="1"/>
          </p:cNvSpPr>
          <p:nvPr>
            <p:ph type="sldNum" sz="quarter" idx="12"/>
          </p:nvPr>
        </p:nvSpPr>
        <p:spPr/>
        <p:txBody>
          <a:bodyPr/>
          <a:lstStyle/>
          <a:p>
            <a:fld id="{481EFAB5-2C1A-41FA-9FAA-6139AE68513B}" type="slidenum">
              <a:rPr lang="en-US" smtClean="0"/>
              <a:t>‹#›</a:t>
            </a:fld>
            <a:endParaRPr lang="en-US"/>
          </a:p>
        </p:txBody>
      </p:sp>
    </p:spTree>
    <p:extLst>
      <p:ext uri="{BB962C8B-B14F-4D97-AF65-F5344CB8AC3E}">
        <p14:creationId xmlns:p14="http://schemas.microsoft.com/office/powerpoint/2010/main" val="58191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896835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4962130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2828124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3255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88699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0185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ext uri="{D42A27DB-BD31-4B8C-83A1-F6EECF244321}">
                <p14:modId xmlns:p14="http://schemas.microsoft.com/office/powerpoint/2010/main" val="1668918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4" name="Object 3" hidden="1"/>
                      <p:cNvPicPr/>
                      <p:nvPr/>
                    </p:nvPicPr>
                    <p:blipFill>
                      <a:blip r:embed="rId3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39457396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ransition>
    <p:fade/>
  </p:transition>
  <p:txStyles>
    <p:titleStyle>
      <a:lvl1pPr algn="l" defTabSz="914400" rtl="0" eaLnBrk="1" latinLnBrk="0" hangingPunct="1">
        <a:spcBef>
          <a:spcPct val="0"/>
        </a:spcBef>
        <a:buNone/>
        <a:defRPr lang="en-US" sz="4400" kern="1200" spc="-100" noProof="0" dirty="0">
          <a:solidFill>
            <a:srgbClr val="000000"/>
          </a:solidFill>
          <a:latin typeface="Chronicle Display Black"/>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dcap.vanderbilt.edu/" TargetMode="External"/><Relationship Id="rId1" Type="http://schemas.openxmlformats.org/officeDocument/2006/relationships/slideLayout" Target="../slideLayouts/slideLayout3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D97BEA72-B423-483C-B8EF-78317B730937}"/>
              </a:ext>
            </a:extLst>
          </p:cNvPr>
          <p:cNvSpPr txBox="1">
            <a:spLocks/>
          </p:cNvSpPr>
          <p:nvPr/>
        </p:nvSpPr>
        <p:spPr>
          <a:xfrm>
            <a:off x="914401" y="3037199"/>
            <a:ext cx="6803569" cy="1847081"/>
          </a:xfrm>
          <a:prstGeom prst="rect">
            <a:avLst/>
          </a:prstGeom>
        </p:spPr>
        <p:txBody>
          <a:bodyPr vert="horz" lIns="0" tIns="45720" rIns="91440" bIns="0" rtlCol="0" anchor="t" anchorCtr="0">
            <a:noAutofit/>
          </a:bodyPr>
          <a:lstStyle>
            <a:lvl1pPr algn="l" defTabSz="914400" rtl="0" eaLnBrk="1" latinLnBrk="0" hangingPunct="1">
              <a:lnSpc>
                <a:spcPct val="85000"/>
              </a:lnSpc>
              <a:spcBef>
                <a:spcPct val="0"/>
              </a:spcBef>
              <a:buNone/>
              <a:defRPr sz="2800" b="1" i="0" kern="1200" cap="none" spc="-100" baseline="0">
                <a:solidFill>
                  <a:schemeClr val="tx1"/>
                </a:solidFill>
                <a:latin typeface="+mn-lt"/>
                <a:ea typeface="Bebas Neue" charset="0"/>
                <a:cs typeface="Chronicle Display Black"/>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US" sz="6600" b="0" i="0" u="none" strike="noStrike" kern="1200" cap="none" spc="-100" normalizeH="0" baseline="0" noProof="0" dirty="0">
                <a:ln>
                  <a:noFill/>
                </a:ln>
                <a:solidFill>
                  <a:srgbClr val="000000"/>
                </a:solidFill>
                <a:effectLst/>
                <a:uLnTx/>
                <a:uFillTx/>
                <a:latin typeface="Chronicle Display Black"/>
              </a:rPr>
              <a:t>GAIHN</a:t>
            </a:r>
            <a:br>
              <a:rPr kumimoji="0" lang="en-US" sz="6600" b="0" i="0" u="none" strike="noStrike" kern="1200" cap="none" spc="-100" normalizeH="0" baseline="0" noProof="0" dirty="0">
                <a:ln>
                  <a:noFill/>
                </a:ln>
                <a:solidFill>
                  <a:srgbClr val="000000"/>
                </a:solidFill>
                <a:effectLst/>
                <a:uLnTx/>
                <a:uFillTx/>
                <a:latin typeface="Chronicle Display Black"/>
              </a:rPr>
            </a:br>
            <a:r>
              <a:rPr kumimoji="0" lang="en-US" sz="6600" b="0" i="0" u="none" strike="noStrike" kern="1200" cap="none" spc="-100" normalizeH="0" baseline="0" noProof="0" dirty="0">
                <a:ln>
                  <a:noFill/>
                </a:ln>
                <a:solidFill>
                  <a:srgbClr val="000000"/>
                </a:solidFill>
                <a:effectLst/>
                <a:uLnTx/>
                <a:uFillTx/>
                <a:latin typeface="Chronicle Display Black"/>
              </a:rPr>
              <a:t>HAI PPS - </a:t>
            </a:r>
            <a:r>
              <a:rPr kumimoji="0" lang="en-US" sz="6600" b="0" i="0" u="none" strike="noStrike" kern="1200" cap="none" spc="-100" normalizeH="0" baseline="0" noProof="0" dirty="0" err="1">
                <a:ln>
                  <a:noFill/>
                </a:ln>
                <a:solidFill>
                  <a:srgbClr val="000000"/>
                </a:solidFill>
                <a:effectLst/>
                <a:uLnTx/>
                <a:uFillTx/>
                <a:latin typeface="Chronicle Display Black"/>
              </a:rPr>
              <a:t>REDCap</a:t>
            </a:r>
            <a:endParaRPr kumimoji="0" lang="en-US" sz="6600" b="0" i="0" u="none" strike="noStrike" kern="1200" cap="none" spc="-100" normalizeH="0" baseline="0" noProof="0" dirty="0">
              <a:ln>
                <a:noFill/>
              </a:ln>
              <a:solidFill>
                <a:srgbClr val="000000"/>
              </a:solidFill>
              <a:effectLst/>
              <a:uLnTx/>
              <a:uFillTx/>
              <a:latin typeface="Chronicle Display Black"/>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0" lang="en-US" sz="1200" b="0" i="0" u="none" strike="noStrike" kern="1200" cap="none" spc="300" normalizeH="0" baseline="0" noProof="0" dirty="0">
              <a:ln>
                <a:noFill/>
              </a:ln>
              <a:solidFill>
                <a:srgbClr val="000000"/>
              </a:solidFill>
              <a:effectLst/>
              <a:uLnTx/>
              <a:uFillTx/>
              <a:latin typeface="Open Sans"/>
            </a:endParaRPr>
          </a:p>
        </p:txBody>
      </p:sp>
      <p:sp>
        <p:nvSpPr>
          <p:cNvPr id="24" name="Rectangle 23">
            <a:extLst>
              <a:ext uri="{FF2B5EF4-FFF2-40B4-BE49-F238E27FC236}">
                <a16:creationId xmlns:a16="http://schemas.microsoft.com/office/drawing/2014/main" id="{7EF96D92-1335-4063-A4D1-C7C4AD8EB0AF}"/>
              </a:ext>
            </a:extLst>
          </p:cNvPr>
          <p:cNvSpPr/>
          <p:nvPr/>
        </p:nvSpPr>
        <p:spPr>
          <a:xfrm>
            <a:off x="914402" y="5148686"/>
            <a:ext cx="4226310" cy="58477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00000"/>
                </a:solidFill>
                <a:effectLst/>
                <a:uLnTx/>
                <a:uFillTx/>
                <a:latin typeface="Open Sans"/>
                <a:ea typeface="+mn-ea"/>
                <a:cs typeface="+mn-cs"/>
              </a:rPr>
              <a:t>On – Site Training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spc="300">
                <a:solidFill>
                  <a:srgbClr val="000000"/>
                </a:solidFill>
                <a:latin typeface="Open Sans"/>
              </a:rPr>
              <a:t>May 2023</a:t>
            </a:r>
            <a:endParaRPr kumimoji="0" lang="en-US" sz="1600" b="1" i="0" u="none" strike="noStrike" kern="1200" cap="none" spc="300" normalizeH="0" baseline="0" noProof="0">
              <a:ln>
                <a:noFill/>
              </a:ln>
              <a:solidFill>
                <a:srgbClr val="000000"/>
              </a:solidFill>
              <a:effectLst/>
              <a:uLnTx/>
              <a:uFillTx/>
              <a:latin typeface="Open Sans"/>
              <a:ea typeface="+mn-ea"/>
              <a:cs typeface="+mn-cs"/>
            </a:endParaRPr>
          </a:p>
        </p:txBody>
      </p:sp>
      <p:grpSp>
        <p:nvGrpSpPr>
          <p:cNvPr id="29" name="Group 28">
            <a:extLst>
              <a:ext uri="{FF2B5EF4-FFF2-40B4-BE49-F238E27FC236}">
                <a16:creationId xmlns:a16="http://schemas.microsoft.com/office/drawing/2014/main" id="{2A4F773D-A48D-4A97-A1BA-583A616C916F}"/>
              </a:ext>
            </a:extLst>
          </p:cNvPr>
          <p:cNvGrpSpPr/>
          <p:nvPr/>
        </p:nvGrpSpPr>
        <p:grpSpPr>
          <a:xfrm>
            <a:off x="914402" y="4821914"/>
            <a:ext cx="3826746" cy="98460"/>
            <a:chOff x="965917" y="3411033"/>
            <a:chExt cx="2781835" cy="0"/>
          </a:xfrm>
        </p:grpSpPr>
        <p:cxnSp>
          <p:nvCxnSpPr>
            <p:cNvPr id="23" name="Straight Connector 22">
              <a:extLst>
                <a:ext uri="{FF2B5EF4-FFF2-40B4-BE49-F238E27FC236}">
                  <a16:creationId xmlns:a16="http://schemas.microsoft.com/office/drawing/2014/main" id="{AE9F2864-35C1-4B0F-9188-92D5056A7C4F}"/>
                </a:ext>
              </a:extLst>
            </p:cNvPr>
            <p:cNvCxnSpPr>
              <a:cxnSpLocks/>
            </p:cNvCxnSpPr>
            <p:nvPr/>
          </p:nvCxnSpPr>
          <p:spPr>
            <a:xfrm>
              <a:off x="965917" y="3411033"/>
              <a:ext cx="618184"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E7DA91-3E6A-4A5E-9E7C-F599E5AAFC32}"/>
                </a:ext>
              </a:extLst>
            </p:cNvPr>
            <p:cNvCxnSpPr>
              <a:cxnSpLocks/>
            </p:cNvCxnSpPr>
            <p:nvPr/>
          </p:nvCxnSpPr>
          <p:spPr>
            <a:xfrm>
              <a:off x="1687134" y="3411033"/>
              <a:ext cx="618184"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EF09EC-0899-4746-A844-7B9AA939116F}"/>
                </a:ext>
              </a:extLst>
            </p:cNvPr>
            <p:cNvCxnSpPr>
              <a:cxnSpLocks/>
            </p:cNvCxnSpPr>
            <p:nvPr/>
          </p:nvCxnSpPr>
          <p:spPr>
            <a:xfrm>
              <a:off x="2408351" y="3411033"/>
              <a:ext cx="618184"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4740D8-A368-4986-9A3B-6771759140A6}"/>
                </a:ext>
              </a:extLst>
            </p:cNvPr>
            <p:cNvCxnSpPr>
              <a:cxnSpLocks/>
            </p:cNvCxnSpPr>
            <p:nvPr/>
          </p:nvCxnSpPr>
          <p:spPr>
            <a:xfrm>
              <a:off x="3129568" y="3411033"/>
              <a:ext cx="618184"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029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AEEC-86F7-4C12-B0FA-5F4AD3539B1B}"/>
              </a:ext>
            </a:extLst>
          </p:cNvPr>
          <p:cNvSpPr>
            <a:spLocks noGrp="1"/>
          </p:cNvSpPr>
          <p:nvPr>
            <p:ph type="title"/>
          </p:nvPr>
        </p:nvSpPr>
        <p:spPr/>
        <p:txBody>
          <a:bodyPr/>
          <a:lstStyle/>
          <a:p>
            <a:r>
              <a:rPr lang="en-US"/>
              <a:t>Navigation Pane/Form Status </a:t>
            </a:r>
          </a:p>
        </p:txBody>
      </p:sp>
      <p:sp>
        <p:nvSpPr>
          <p:cNvPr id="3" name="Content Placeholder 2">
            <a:extLst>
              <a:ext uri="{FF2B5EF4-FFF2-40B4-BE49-F238E27FC236}">
                <a16:creationId xmlns:a16="http://schemas.microsoft.com/office/drawing/2014/main" id="{292C4E7B-C880-4EE7-B3DD-C728F6F39D7D}"/>
              </a:ext>
            </a:extLst>
          </p:cNvPr>
          <p:cNvSpPr>
            <a:spLocks noGrp="1"/>
          </p:cNvSpPr>
          <p:nvPr>
            <p:ph idx="1"/>
          </p:nvPr>
        </p:nvSpPr>
        <p:spPr>
          <a:xfrm>
            <a:off x="388882" y="1407731"/>
            <a:ext cx="3088465" cy="4665028"/>
          </a:xfrm>
        </p:spPr>
        <p:txBody>
          <a:bodyPr>
            <a:noAutofit/>
          </a:bodyPr>
          <a:lstStyle/>
          <a:p>
            <a:pPr marL="342900" indent="-342900">
              <a:buFont typeface="+mj-lt"/>
              <a:buAutoNum type="arabicPeriod"/>
            </a:pPr>
            <a:r>
              <a:rPr lang="en-US" sz="1400"/>
              <a:t>Once a record is created a navigation pane will appear on the left side containing all forms in the survey – users can click on different forms to navigate to that form</a:t>
            </a:r>
          </a:p>
          <a:p>
            <a:pPr lvl="3"/>
            <a:r>
              <a:rPr lang="en-US" sz="1400" b="1"/>
              <a:t>NOTE: </a:t>
            </a:r>
            <a:r>
              <a:rPr lang="en-US" sz="1400"/>
              <a:t>Certain forms will be greyed out until necessary criteria is met (not all forms need to be accessed –this is based on certain data entered)</a:t>
            </a:r>
          </a:p>
          <a:p>
            <a:pPr marL="342900" indent="-342900">
              <a:buFont typeface="+mj-lt"/>
              <a:buAutoNum type="arabicPeriod"/>
            </a:pPr>
            <a:r>
              <a:rPr lang="en-US" sz="1400"/>
              <a:t>As users go through the survey, the form status must be updated based on the completeness of data entered</a:t>
            </a:r>
          </a:p>
          <a:p>
            <a:pPr marL="800100" lvl="1" indent="-342900">
              <a:buFont typeface="+mj-lt"/>
              <a:buAutoNum type="alphaLcParenR"/>
            </a:pPr>
            <a:r>
              <a:rPr lang="en-US" sz="1000"/>
              <a:t>Complete = green status</a:t>
            </a:r>
          </a:p>
          <a:p>
            <a:pPr marL="800100" lvl="1" indent="-342900">
              <a:buFont typeface="+mj-lt"/>
              <a:buAutoNum type="alphaLcParenR"/>
            </a:pPr>
            <a:r>
              <a:rPr lang="en-US" sz="1000"/>
              <a:t>Incomplete = red status </a:t>
            </a:r>
          </a:p>
          <a:p>
            <a:pPr marL="342900" indent="-342900">
              <a:buFont typeface="+mj-lt"/>
              <a:buAutoNum type="arabicPeriod"/>
            </a:pPr>
            <a:r>
              <a:rPr lang="en-US" sz="1400"/>
              <a:t>Click on Save &amp; Go to next form once until all forms are complete (marked green)</a:t>
            </a:r>
          </a:p>
        </p:txBody>
      </p:sp>
      <p:pic>
        <p:nvPicPr>
          <p:cNvPr id="5" name="Picture 4">
            <a:extLst>
              <a:ext uri="{FF2B5EF4-FFF2-40B4-BE49-F238E27FC236}">
                <a16:creationId xmlns:a16="http://schemas.microsoft.com/office/drawing/2014/main" id="{43DAF0BA-56FB-439B-83D8-3B1EC92CF1BF}"/>
              </a:ext>
            </a:extLst>
          </p:cNvPr>
          <p:cNvPicPr>
            <a:picLocks noChangeAspect="1"/>
          </p:cNvPicPr>
          <p:nvPr/>
        </p:nvPicPr>
        <p:blipFill>
          <a:blip r:embed="rId2"/>
          <a:stretch>
            <a:fillRect/>
          </a:stretch>
        </p:blipFill>
        <p:spPr>
          <a:xfrm>
            <a:off x="3744327" y="1194139"/>
            <a:ext cx="7752347" cy="5549561"/>
          </a:xfrm>
          <a:prstGeom prst="rect">
            <a:avLst/>
          </a:prstGeom>
          <a:ln>
            <a:solidFill>
              <a:schemeClr val="tx1"/>
            </a:solidFill>
          </a:ln>
        </p:spPr>
      </p:pic>
      <p:sp>
        <p:nvSpPr>
          <p:cNvPr id="8" name="Rectangle 7">
            <a:extLst>
              <a:ext uri="{FF2B5EF4-FFF2-40B4-BE49-F238E27FC236}">
                <a16:creationId xmlns:a16="http://schemas.microsoft.com/office/drawing/2014/main" id="{C3077F1A-9CCE-4488-9249-335276EB954E}"/>
              </a:ext>
            </a:extLst>
          </p:cNvPr>
          <p:cNvSpPr/>
          <p:nvPr/>
        </p:nvSpPr>
        <p:spPr>
          <a:xfrm>
            <a:off x="3744327" y="2686050"/>
            <a:ext cx="2082022" cy="1314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7F4482-A402-4B87-B7D9-9622EF7BA9F6}"/>
              </a:ext>
            </a:extLst>
          </p:cNvPr>
          <p:cNvSpPr/>
          <p:nvPr/>
        </p:nvSpPr>
        <p:spPr>
          <a:xfrm>
            <a:off x="9124569" y="5848350"/>
            <a:ext cx="859536" cy="224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10D8CB-9F69-451C-891C-C7B7D6E67CE2}"/>
              </a:ext>
            </a:extLst>
          </p:cNvPr>
          <p:cNvSpPr/>
          <p:nvPr/>
        </p:nvSpPr>
        <p:spPr>
          <a:xfrm>
            <a:off x="10054080" y="6155687"/>
            <a:ext cx="1372619" cy="283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C33164-5196-4D51-A810-68D3D599A56E}"/>
              </a:ext>
            </a:extLst>
          </p:cNvPr>
          <p:cNvSpPr txBox="1"/>
          <p:nvPr/>
        </p:nvSpPr>
        <p:spPr>
          <a:xfrm>
            <a:off x="8439708" y="93568"/>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Facility/Ward Production Environment </a:t>
            </a:r>
          </a:p>
        </p:txBody>
      </p:sp>
    </p:spTree>
    <p:extLst>
      <p:ext uri="{BB962C8B-B14F-4D97-AF65-F5344CB8AC3E}">
        <p14:creationId xmlns:p14="http://schemas.microsoft.com/office/powerpoint/2010/main" val="408506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53332F7-2409-4816-A701-4FE56E0CB0E7}"/>
              </a:ext>
            </a:extLst>
          </p:cNvPr>
          <p:cNvPicPr>
            <a:picLocks noChangeAspect="1"/>
          </p:cNvPicPr>
          <p:nvPr/>
        </p:nvPicPr>
        <p:blipFill>
          <a:blip r:embed="rId2"/>
          <a:stretch>
            <a:fillRect/>
          </a:stretch>
        </p:blipFill>
        <p:spPr>
          <a:xfrm>
            <a:off x="3510119" y="1099208"/>
            <a:ext cx="8342164" cy="5688137"/>
          </a:xfrm>
          <a:prstGeom prst="rect">
            <a:avLst/>
          </a:prstGeom>
        </p:spPr>
      </p:pic>
      <p:sp>
        <p:nvSpPr>
          <p:cNvPr id="2" name="Title 1">
            <a:extLst>
              <a:ext uri="{FF2B5EF4-FFF2-40B4-BE49-F238E27FC236}">
                <a16:creationId xmlns:a16="http://schemas.microsoft.com/office/drawing/2014/main" id="{ABAFAEEC-86F7-4C12-B0FA-5F4AD3539B1B}"/>
              </a:ext>
            </a:extLst>
          </p:cNvPr>
          <p:cNvSpPr>
            <a:spLocks noGrp="1"/>
          </p:cNvSpPr>
          <p:nvPr>
            <p:ph type="title"/>
          </p:nvPr>
        </p:nvSpPr>
        <p:spPr/>
        <p:txBody>
          <a:bodyPr/>
          <a:lstStyle/>
          <a:p>
            <a:r>
              <a:rPr lang="en-US"/>
              <a:t>Adding Additional Wards </a:t>
            </a:r>
          </a:p>
        </p:txBody>
      </p:sp>
      <p:sp>
        <p:nvSpPr>
          <p:cNvPr id="3" name="Content Placeholder 2">
            <a:extLst>
              <a:ext uri="{FF2B5EF4-FFF2-40B4-BE49-F238E27FC236}">
                <a16:creationId xmlns:a16="http://schemas.microsoft.com/office/drawing/2014/main" id="{292C4E7B-C880-4EE7-B3DD-C728F6F39D7D}"/>
              </a:ext>
            </a:extLst>
          </p:cNvPr>
          <p:cNvSpPr>
            <a:spLocks noGrp="1"/>
          </p:cNvSpPr>
          <p:nvPr>
            <p:ph idx="1"/>
          </p:nvPr>
        </p:nvSpPr>
        <p:spPr>
          <a:xfrm>
            <a:off x="262758" y="1099208"/>
            <a:ext cx="3098975" cy="4665028"/>
          </a:xfrm>
        </p:spPr>
        <p:txBody>
          <a:bodyPr>
            <a:noAutofit/>
          </a:bodyPr>
          <a:lstStyle/>
          <a:p>
            <a:pPr marL="342900" indent="-342900">
              <a:buFont typeface="+mj-lt"/>
              <a:buAutoNum type="arabicPeriod"/>
            </a:pPr>
            <a:r>
              <a:rPr lang="en-US"/>
              <a:t>Once you have finished entering data for the facility form and updated the status to Complete (green circle), Click on ‘Save and Go to Next Form’</a:t>
            </a:r>
            <a:endParaRPr lang="en-US" b="1"/>
          </a:p>
          <a:p>
            <a:pPr marL="342900" indent="-342900">
              <a:buFont typeface="+mj-lt"/>
              <a:buAutoNum type="arabicPeriod"/>
            </a:pPr>
            <a:r>
              <a:rPr lang="en-US"/>
              <a:t>You will then be navigated the ward form to enter data for the first ward in that facility that will be included in the PPS</a:t>
            </a:r>
          </a:p>
          <a:p>
            <a:pPr marL="342900" indent="-342900">
              <a:buFont typeface="+mj-lt"/>
              <a:buAutoNum type="arabicPeriod"/>
            </a:pPr>
            <a:r>
              <a:rPr lang="en-US" b="1"/>
              <a:t>If there is only one ward in the facility for this PPS: </a:t>
            </a:r>
            <a:r>
              <a:rPr lang="en-US"/>
              <a:t>Complete form and update the form status to Complete and click ‘Save and Exit Form’</a:t>
            </a:r>
          </a:p>
          <a:p>
            <a:pPr marL="342900" indent="-342900">
              <a:buFont typeface="+mj-lt"/>
              <a:buAutoNum type="arabicPeriod"/>
            </a:pPr>
            <a:r>
              <a:rPr lang="en-US" b="1"/>
              <a:t>If there are multiple wards in the facility that will be included in the PPS: </a:t>
            </a:r>
            <a:r>
              <a:rPr lang="en-US"/>
              <a:t>Complete the ward form and update the status to complete. Then, click on the drop-down button next to Save and choose ‘Save &amp; Go to Next Instance’ to create an additional ward form. Repeat this process until all data for all included wards are entered</a:t>
            </a:r>
            <a:endParaRPr lang="en-US" sz="800" b="1"/>
          </a:p>
          <a:p>
            <a:pPr marL="342900" indent="-342900">
              <a:buFont typeface="+mj-lt"/>
              <a:buAutoNum type="arabicPeriod"/>
            </a:pPr>
            <a:r>
              <a:rPr lang="en-US"/>
              <a:t>Once all ward forms are complete (Green circle), click on ‘Save and Exit Form’ </a:t>
            </a:r>
          </a:p>
        </p:txBody>
      </p:sp>
      <p:sp>
        <p:nvSpPr>
          <p:cNvPr id="8" name="Rectangle 7">
            <a:extLst>
              <a:ext uri="{FF2B5EF4-FFF2-40B4-BE49-F238E27FC236}">
                <a16:creationId xmlns:a16="http://schemas.microsoft.com/office/drawing/2014/main" id="{C3077F1A-9CCE-4488-9249-335276EB954E}"/>
              </a:ext>
            </a:extLst>
          </p:cNvPr>
          <p:cNvSpPr/>
          <p:nvPr/>
        </p:nvSpPr>
        <p:spPr>
          <a:xfrm>
            <a:off x="3510119" y="3100552"/>
            <a:ext cx="1689521" cy="504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7F4482-A402-4B87-B7D9-9622EF7BA9F6}"/>
              </a:ext>
            </a:extLst>
          </p:cNvPr>
          <p:cNvSpPr/>
          <p:nvPr/>
        </p:nvSpPr>
        <p:spPr>
          <a:xfrm>
            <a:off x="5580993" y="1830692"/>
            <a:ext cx="1374543" cy="229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10D8CB-9F69-451C-891C-C7B7D6E67CE2}"/>
              </a:ext>
            </a:extLst>
          </p:cNvPr>
          <p:cNvSpPr/>
          <p:nvPr/>
        </p:nvSpPr>
        <p:spPr>
          <a:xfrm>
            <a:off x="9501352" y="5633546"/>
            <a:ext cx="2350931" cy="11308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C33164-5196-4D51-A810-68D3D599A56E}"/>
              </a:ext>
            </a:extLst>
          </p:cNvPr>
          <p:cNvSpPr txBox="1"/>
          <p:nvPr/>
        </p:nvSpPr>
        <p:spPr>
          <a:xfrm>
            <a:off x="8439708" y="93568"/>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Facility/Ward Production Environment </a:t>
            </a:r>
          </a:p>
        </p:txBody>
      </p:sp>
      <p:sp>
        <p:nvSpPr>
          <p:cNvPr id="15" name="TextBox 14">
            <a:extLst>
              <a:ext uri="{FF2B5EF4-FFF2-40B4-BE49-F238E27FC236}">
                <a16:creationId xmlns:a16="http://schemas.microsoft.com/office/drawing/2014/main" id="{B5A580F5-4029-4D93-9AF4-5158D6D377AA}"/>
              </a:ext>
            </a:extLst>
          </p:cNvPr>
          <p:cNvSpPr txBox="1"/>
          <p:nvPr/>
        </p:nvSpPr>
        <p:spPr>
          <a:xfrm>
            <a:off x="501651" y="6026428"/>
            <a:ext cx="3001200" cy="553998"/>
          </a:xfrm>
          <a:prstGeom prst="rect">
            <a:avLst/>
          </a:prstGeom>
          <a:noFill/>
        </p:spPr>
        <p:txBody>
          <a:bodyPr wrap="square" lIns="0" tIns="0" rIns="0" bIns="0" rtlCol="0">
            <a:spAutoFit/>
          </a:bodyPr>
          <a:lstStyle/>
          <a:p>
            <a:pPr>
              <a:spcBef>
                <a:spcPts val="600"/>
              </a:spcBef>
              <a:buSzPct val="100000"/>
            </a:pPr>
            <a:r>
              <a:rPr lang="en-US" sz="1200" b="1">
                <a:solidFill>
                  <a:srgbClr val="313131"/>
                </a:solidFill>
              </a:rPr>
              <a:t>Note: </a:t>
            </a:r>
            <a:r>
              <a:rPr lang="en-US" sz="1200">
                <a:solidFill>
                  <a:srgbClr val="313131"/>
                </a:solidFill>
              </a:rPr>
              <a:t>to toggle between ward forms click on the “current instance” dropdown menu at the drop</a:t>
            </a:r>
          </a:p>
        </p:txBody>
      </p:sp>
    </p:spTree>
    <p:extLst>
      <p:ext uri="{BB962C8B-B14F-4D97-AF65-F5344CB8AC3E}">
        <p14:creationId xmlns:p14="http://schemas.microsoft.com/office/powerpoint/2010/main" val="422449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1302-56E1-45EB-9BEA-9EAE6C533019}"/>
              </a:ext>
            </a:extLst>
          </p:cNvPr>
          <p:cNvSpPr>
            <a:spLocks noGrp="1"/>
          </p:cNvSpPr>
          <p:nvPr>
            <p:ph type="title"/>
          </p:nvPr>
        </p:nvSpPr>
        <p:spPr/>
        <p:txBody>
          <a:bodyPr/>
          <a:lstStyle/>
          <a:p>
            <a:r>
              <a:rPr lang="en-US"/>
              <a:t>Submitting/Saving a Record </a:t>
            </a:r>
          </a:p>
        </p:txBody>
      </p:sp>
      <p:sp>
        <p:nvSpPr>
          <p:cNvPr id="3" name="Content Placeholder 2">
            <a:extLst>
              <a:ext uri="{FF2B5EF4-FFF2-40B4-BE49-F238E27FC236}">
                <a16:creationId xmlns:a16="http://schemas.microsoft.com/office/drawing/2014/main" id="{EDE64373-6449-4E3F-A683-CAA61060A48B}"/>
              </a:ext>
            </a:extLst>
          </p:cNvPr>
          <p:cNvSpPr>
            <a:spLocks noGrp="1"/>
          </p:cNvSpPr>
          <p:nvPr>
            <p:ph idx="1"/>
          </p:nvPr>
        </p:nvSpPr>
        <p:spPr>
          <a:xfrm>
            <a:off x="576072" y="1845929"/>
            <a:ext cx="3038856" cy="4351338"/>
          </a:xfrm>
        </p:spPr>
        <p:txBody>
          <a:bodyPr>
            <a:normAutofit/>
          </a:bodyPr>
          <a:lstStyle/>
          <a:p>
            <a:pPr marL="342900" indent="-342900">
              <a:buFont typeface="+mj-lt"/>
              <a:buAutoNum type="arabicPeriod"/>
            </a:pPr>
            <a:r>
              <a:rPr lang="en-US" sz="1400"/>
              <a:t>Once all forms are Complete (Green status), users should Click on Save &amp; Exit Form</a:t>
            </a:r>
          </a:p>
          <a:p>
            <a:pPr marL="342900" indent="-342900">
              <a:buFont typeface="+mj-lt"/>
              <a:buAutoNum type="arabicPeriod"/>
            </a:pPr>
            <a:r>
              <a:rPr lang="en-US" sz="1400"/>
              <a:t>Users will then be navigated to the Record Home Page </a:t>
            </a:r>
          </a:p>
          <a:p>
            <a:endParaRPr lang="en-US" sz="1400"/>
          </a:p>
        </p:txBody>
      </p:sp>
      <p:pic>
        <p:nvPicPr>
          <p:cNvPr id="5" name="Picture 4">
            <a:extLst>
              <a:ext uri="{FF2B5EF4-FFF2-40B4-BE49-F238E27FC236}">
                <a16:creationId xmlns:a16="http://schemas.microsoft.com/office/drawing/2014/main" id="{CD0E1DAC-9BA3-4DC4-B2BD-53774F306A24}"/>
              </a:ext>
            </a:extLst>
          </p:cNvPr>
          <p:cNvPicPr>
            <a:picLocks noChangeAspect="1"/>
          </p:cNvPicPr>
          <p:nvPr/>
        </p:nvPicPr>
        <p:blipFill>
          <a:blip r:embed="rId2"/>
          <a:stretch>
            <a:fillRect/>
          </a:stretch>
        </p:blipFill>
        <p:spPr>
          <a:xfrm>
            <a:off x="3799858" y="1195233"/>
            <a:ext cx="7890493" cy="5173484"/>
          </a:xfrm>
          <a:prstGeom prst="rect">
            <a:avLst/>
          </a:prstGeom>
          <a:ln>
            <a:solidFill>
              <a:schemeClr val="tx1"/>
            </a:solidFill>
          </a:ln>
        </p:spPr>
      </p:pic>
      <p:sp>
        <p:nvSpPr>
          <p:cNvPr id="9" name="Rectangle 8">
            <a:extLst>
              <a:ext uri="{FF2B5EF4-FFF2-40B4-BE49-F238E27FC236}">
                <a16:creationId xmlns:a16="http://schemas.microsoft.com/office/drawing/2014/main" id="{A01E0C03-0B28-4A4B-8726-12480CF744E7}"/>
              </a:ext>
            </a:extLst>
          </p:cNvPr>
          <p:cNvSpPr/>
          <p:nvPr/>
        </p:nvSpPr>
        <p:spPr>
          <a:xfrm>
            <a:off x="9296019" y="5662767"/>
            <a:ext cx="800481" cy="318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B5849B-3B82-4B87-A3AF-38DD7C9074BA}"/>
              </a:ext>
            </a:extLst>
          </p:cNvPr>
          <p:cNvSpPr/>
          <p:nvPr/>
        </p:nvSpPr>
        <p:spPr>
          <a:xfrm>
            <a:off x="3799858" y="2562224"/>
            <a:ext cx="1866519" cy="482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3700BD-45B4-453C-83A8-36ABE0F16F14}"/>
              </a:ext>
            </a:extLst>
          </p:cNvPr>
          <p:cNvSpPr/>
          <p:nvPr/>
        </p:nvSpPr>
        <p:spPr>
          <a:xfrm>
            <a:off x="9296018" y="6063917"/>
            <a:ext cx="8898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1CEE7C-1DB4-4BD5-9DCD-4580E4C28741}"/>
              </a:ext>
            </a:extLst>
          </p:cNvPr>
          <p:cNvSpPr txBox="1"/>
          <p:nvPr/>
        </p:nvSpPr>
        <p:spPr>
          <a:xfrm>
            <a:off x="8439708" y="93568"/>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Facility/Ward Production Environment </a:t>
            </a:r>
          </a:p>
        </p:txBody>
      </p:sp>
    </p:spTree>
    <p:extLst>
      <p:ext uri="{BB962C8B-B14F-4D97-AF65-F5344CB8AC3E}">
        <p14:creationId xmlns:p14="http://schemas.microsoft.com/office/powerpoint/2010/main" val="200719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Record Home Page </a:t>
            </a:r>
          </a:p>
        </p:txBody>
      </p:sp>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normAutofit/>
          </a:bodyPr>
          <a:lstStyle/>
          <a:p>
            <a:pPr marL="342900" indent="-342900">
              <a:buFont typeface="+mj-lt"/>
              <a:buAutoNum type="arabicPeriod"/>
            </a:pPr>
            <a:endParaRPr lang="en-US" sz="1400"/>
          </a:p>
          <a:p>
            <a:pPr marL="342900" indent="-342900">
              <a:buFont typeface="+mj-lt"/>
              <a:buAutoNum type="arabicPeriod"/>
            </a:pPr>
            <a:r>
              <a:rPr lang="en-US" sz="1400"/>
              <a:t>After saving and exiting the form, users will be navigated to the Record Home Page</a:t>
            </a:r>
          </a:p>
          <a:p>
            <a:pPr marL="342900" indent="-342900">
              <a:buFont typeface="+mj-lt"/>
              <a:buAutoNum type="arabicPeriod"/>
            </a:pPr>
            <a:r>
              <a:rPr lang="en-US" sz="1400"/>
              <a:t>Users can click on the ‘Choose action for record’ drop down list to complete different actions for the record </a:t>
            </a:r>
          </a:p>
          <a:p>
            <a:pPr marL="342900" indent="-342900">
              <a:buFont typeface="+mj-lt"/>
              <a:buAutoNum type="arabicPeriod"/>
            </a:pPr>
            <a:r>
              <a:rPr lang="en-US" sz="1400">
                <a:highlight>
                  <a:srgbClr val="FFFF00"/>
                </a:highlight>
              </a:rPr>
              <a:t>Rename record? </a:t>
            </a:r>
          </a:p>
          <a:p>
            <a:pPr marL="342900" indent="-342900">
              <a:buFont typeface="+mj-lt"/>
              <a:buAutoNum type="arabicPeriod"/>
            </a:pPr>
            <a:endParaRPr lang="en-US" sz="1200">
              <a:highlight>
                <a:srgbClr val="FFFF00"/>
              </a:highlight>
            </a:endParaRPr>
          </a:p>
          <a:p>
            <a:pPr marL="0" indent="0">
              <a:buNone/>
            </a:pPr>
            <a:r>
              <a:rPr lang="en-US" sz="1200" b="1"/>
              <a:t>Note:</a:t>
            </a:r>
            <a:r>
              <a:rPr lang="en-US" sz="1200"/>
              <a:t> Users can also access a record’s Home Page by navigating to the Record Status Dashboard and clicking on the Record ID name</a:t>
            </a: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pic>
        <p:nvPicPr>
          <p:cNvPr id="5" name="Picture 4">
            <a:extLst>
              <a:ext uri="{FF2B5EF4-FFF2-40B4-BE49-F238E27FC236}">
                <a16:creationId xmlns:a16="http://schemas.microsoft.com/office/drawing/2014/main" id="{744790A0-C1F3-4465-9428-2D62C62C63D3}"/>
              </a:ext>
            </a:extLst>
          </p:cNvPr>
          <p:cNvPicPr>
            <a:picLocks noChangeAspect="1"/>
          </p:cNvPicPr>
          <p:nvPr/>
        </p:nvPicPr>
        <p:blipFill>
          <a:blip r:embed="rId2"/>
          <a:stretch>
            <a:fillRect/>
          </a:stretch>
        </p:blipFill>
        <p:spPr>
          <a:xfrm>
            <a:off x="3258344" y="1190216"/>
            <a:ext cx="8143081" cy="5350283"/>
          </a:xfrm>
          <a:prstGeom prst="rect">
            <a:avLst/>
          </a:prstGeom>
          <a:ln>
            <a:solidFill>
              <a:schemeClr val="tx1"/>
            </a:solidFill>
          </a:ln>
        </p:spPr>
      </p:pic>
      <p:sp>
        <p:nvSpPr>
          <p:cNvPr id="12" name="Rectangle 11">
            <a:extLst>
              <a:ext uri="{FF2B5EF4-FFF2-40B4-BE49-F238E27FC236}">
                <a16:creationId xmlns:a16="http://schemas.microsoft.com/office/drawing/2014/main" id="{60039A2D-B8CA-413D-96C8-80FB23F7676D}"/>
              </a:ext>
            </a:extLst>
          </p:cNvPr>
          <p:cNvSpPr/>
          <p:nvPr/>
        </p:nvSpPr>
        <p:spPr>
          <a:xfrm>
            <a:off x="5745098" y="2452774"/>
            <a:ext cx="3179827" cy="1462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328646-D7CF-4432-A0D7-B97E5357E6CA}"/>
              </a:ext>
            </a:extLst>
          </p:cNvPr>
          <p:cNvSpPr txBox="1"/>
          <p:nvPr/>
        </p:nvSpPr>
        <p:spPr>
          <a:xfrm>
            <a:off x="8439708" y="93568"/>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Facility/Ward Production Environment </a:t>
            </a:r>
          </a:p>
        </p:txBody>
      </p:sp>
    </p:spTree>
    <p:extLst>
      <p:ext uri="{BB962C8B-B14F-4D97-AF65-F5344CB8AC3E}">
        <p14:creationId xmlns:p14="http://schemas.microsoft.com/office/powerpoint/2010/main" val="1216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Record Status Dashboard</a:t>
            </a:r>
          </a:p>
        </p:txBody>
      </p:sp>
      <p:pic>
        <p:nvPicPr>
          <p:cNvPr id="10" name="Picture 9">
            <a:extLst>
              <a:ext uri="{FF2B5EF4-FFF2-40B4-BE49-F238E27FC236}">
                <a16:creationId xmlns:a16="http://schemas.microsoft.com/office/drawing/2014/main" id="{65CDCBDD-0820-415A-8667-E5B14E5D09FE}"/>
              </a:ext>
            </a:extLst>
          </p:cNvPr>
          <p:cNvPicPr>
            <a:picLocks noChangeAspect="1"/>
          </p:cNvPicPr>
          <p:nvPr/>
        </p:nvPicPr>
        <p:blipFill>
          <a:blip r:embed="rId2"/>
          <a:stretch>
            <a:fillRect/>
          </a:stretch>
        </p:blipFill>
        <p:spPr>
          <a:xfrm>
            <a:off x="3177106" y="1301415"/>
            <a:ext cx="8698207" cy="4807618"/>
          </a:xfrm>
          <a:prstGeom prst="rect">
            <a:avLst/>
          </a:prstGeom>
          <a:ln>
            <a:solidFill>
              <a:schemeClr val="tx1"/>
            </a:solidFill>
          </a:ln>
        </p:spPr>
      </p:pic>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lstStyle/>
          <a:p>
            <a:pPr marL="342900" indent="-342900">
              <a:buFont typeface="+mj-lt"/>
              <a:buAutoNum type="arabicPeriod"/>
            </a:pPr>
            <a:endParaRPr lang="en-US" sz="1400"/>
          </a:p>
          <a:p>
            <a:pPr marL="342900" indent="-342900">
              <a:buFont typeface="+mj-lt"/>
              <a:buAutoNum type="arabicPeriod"/>
            </a:pPr>
            <a:r>
              <a:rPr lang="en-US" sz="1400"/>
              <a:t>Users can access the Record Status Dashboard to view the record status of all facility surveys for their facility </a:t>
            </a:r>
          </a:p>
          <a:p>
            <a:pPr marL="342900" indent="-342900">
              <a:buFont typeface="+mj-lt"/>
              <a:buAutoNum type="arabicPeriod"/>
            </a:pPr>
            <a:r>
              <a:rPr lang="en-US" sz="1400"/>
              <a:t>Click on a Record ID to navigate to the Record Home Page </a:t>
            </a:r>
          </a:p>
          <a:p>
            <a:pPr marL="342900" indent="-342900">
              <a:buFont typeface="+mj-lt"/>
              <a:buAutoNum type="arabicPeriod"/>
            </a:pPr>
            <a:r>
              <a:rPr lang="en-US" sz="1400"/>
              <a:t>Click on a status circle in a record to navigate to that specific form in the survey</a:t>
            </a:r>
          </a:p>
          <a:p>
            <a:pPr marL="800100" lvl="1" indent="-342900">
              <a:buFont typeface="+mj-lt"/>
              <a:buAutoNum type="alphaLcParenR"/>
            </a:pPr>
            <a:r>
              <a:rPr lang="en-US" sz="1000">
                <a:highlight>
                  <a:srgbClr val="FFFF00"/>
                </a:highlight>
              </a:rPr>
              <a:t>NOTE: Users should only be able to view data in records that they create </a:t>
            </a:r>
          </a:p>
          <a:p>
            <a:pPr marL="457200" lvl="1" indent="0">
              <a:buNone/>
            </a:pPr>
            <a:r>
              <a:rPr lang="en-US" sz="1000">
                <a:highlight>
                  <a:srgbClr val="FFFF00"/>
                </a:highlight>
              </a:rPr>
              <a:t> </a:t>
            </a:r>
          </a:p>
          <a:p>
            <a:pPr marL="342900" indent="-342900">
              <a:buFont typeface="+mj-lt"/>
              <a:buAutoNum type="arabicPeriod"/>
            </a:pPr>
            <a:endParaRPr lang="en-US" sz="1400">
              <a:highlight>
                <a:srgbClr val="FFFF00"/>
              </a:highlight>
            </a:endParaRP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sp>
        <p:nvSpPr>
          <p:cNvPr id="6" name="Rectangle 5">
            <a:extLst>
              <a:ext uri="{FF2B5EF4-FFF2-40B4-BE49-F238E27FC236}">
                <a16:creationId xmlns:a16="http://schemas.microsoft.com/office/drawing/2014/main" id="{2A08A4FF-2D40-4D17-BF92-25556FA80165}"/>
              </a:ext>
            </a:extLst>
          </p:cNvPr>
          <p:cNvSpPr/>
          <p:nvPr/>
        </p:nvSpPr>
        <p:spPr>
          <a:xfrm>
            <a:off x="3177106" y="2714624"/>
            <a:ext cx="1756844" cy="2667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850115-CBDE-4FDF-9EFF-ABCEB6BAE08A}"/>
              </a:ext>
            </a:extLst>
          </p:cNvPr>
          <p:cNvSpPr/>
          <p:nvPr/>
        </p:nvSpPr>
        <p:spPr>
          <a:xfrm>
            <a:off x="5990805" y="4678680"/>
            <a:ext cx="419519" cy="20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7C9FD4-46A9-4A30-8695-F3D4971A37F8}"/>
              </a:ext>
            </a:extLst>
          </p:cNvPr>
          <p:cNvSpPr/>
          <p:nvPr/>
        </p:nvSpPr>
        <p:spPr>
          <a:xfrm>
            <a:off x="5369814" y="4678680"/>
            <a:ext cx="240411" cy="20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0BA0D4-F21B-4F5F-A704-ACF989F3E82E}"/>
              </a:ext>
            </a:extLst>
          </p:cNvPr>
          <p:cNvSpPr txBox="1"/>
          <p:nvPr/>
        </p:nvSpPr>
        <p:spPr>
          <a:xfrm>
            <a:off x="8439708" y="93568"/>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Facility/Ward Production Environment </a:t>
            </a:r>
          </a:p>
        </p:txBody>
      </p:sp>
    </p:spTree>
    <p:extLst>
      <p:ext uri="{BB962C8B-B14F-4D97-AF65-F5344CB8AC3E}">
        <p14:creationId xmlns:p14="http://schemas.microsoft.com/office/powerpoint/2010/main" val="13235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62D2CD-D5AC-48E0-9BDE-030A4592B658}"/>
              </a:ext>
            </a:extLst>
          </p:cNvPr>
          <p:cNvPicPr>
            <a:picLocks noChangeAspect="1"/>
          </p:cNvPicPr>
          <p:nvPr/>
        </p:nvPicPr>
        <p:blipFill rotWithShape="1">
          <a:blip r:embed="rId2"/>
          <a:srcRect t="8396"/>
          <a:stretch/>
        </p:blipFill>
        <p:spPr bwMode="auto">
          <a:xfrm>
            <a:off x="3067050" y="2132170"/>
            <a:ext cx="8997119" cy="3146108"/>
          </a:xfrm>
          <a:prstGeom prst="rect">
            <a:avLst/>
          </a:prstGeom>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Verifying a Patient Record </a:t>
            </a:r>
          </a:p>
        </p:txBody>
      </p:sp>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normAutofit fontScale="85000" lnSpcReduction="20000"/>
          </a:bodyPr>
          <a:lstStyle/>
          <a:p>
            <a:pPr marL="342900" indent="-342900">
              <a:buFont typeface="+mj-lt"/>
              <a:buAutoNum type="arabicPeriod"/>
            </a:pPr>
            <a:endParaRPr lang="en-US" sz="1400"/>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To access records for your facility, admins can navigate to the </a:t>
            </a:r>
            <a:r>
              <a:rPr lang="en-US" sz="1800" b="1">
                <a:effectLst/>
                <a:latin typeface="Calibri" panose="020F0502020204030204" pitchFamily="34" charset="0"/>
                <a:ea typeface="Calibri" panose="020F0502020204030204" pitchFamily="34" charset="0"/>
                <a:cs typeface="Times New Roman" panose="02020603050405020304" pitchFamily="18" charset="0"/>
              </a:rPr>
              <a:t>Record Status Dashboard. </a:t>
            </a:r>
            <a:r>
              <a:rPr lang="en-US" sz="1800">
                <a:effectLst/>
                <a:latin typeface="Calibri" panose="020F0502020204030204" pitchFamily="34" charset="0"/>
                <a:ea typeface="Calibri" panose="020F0502020204030204" pitchFamily="34" charset="0"/>
                <a:cs typeface="Times New Roman" panose="02020603050405020304" pitchFamily="18" charset="0"/>
              </a:rPr>
              <a:t>This dashboard shows the status of all patient records for your facility by form.</a:t>
            </a:r>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Filter the dashboard to ‘Lock Status Only’ to view patient records that are ready for review </a:t>
            </a:r>
          </a:p>
          <a:p>
            <a:pPr marL="356400" marR="0" lvl="4" indent="0" algn="l" defTabSz="798513" rtl="0" eaLnBrk="1" fontAlgn="auto" latinLnBrk="0" hangingPunct="1">
              <a:lnSpc>
                <a:spcPct val="100000"/>
              </a:lnSpc>
              <a:spcBef>
                <a:spcPts val="0"/>
              </a:spcBef>
              <a:spcAft>
                <a:spcPts val="1000"/>
              </a:spcAft>
              <a:buClrTx/>
              <a:buSzPct val="100000"/>
              <a:buFont typeface="Verdana" panose="020B0604030504040204" pitchFamily="34" charset="0"/>
              <a:buNone/>
              <a:tabLst/>
              <a:defRPr/>
            </a:pPr>
            <a:r>
              <a:rPr kumimoji="0" lang="en-US" sz="1300" b="1" i="0" u="none" strike="noStrike" kern="1200" cap="none" spc="0" normalizeH="0" baseline="0" noProof="0">
                <a:ln>
                  <a:noFill/>
                </a:ln>
                <a:solidFill>
                  <a:srgbClr val="FF0000"/>
                </a:solidFill>
                <a:effectLst/>
                <a:uLnTx/>
                <a:uFillTx/>
                <a:latin typeface="Verdana"/>
                <a:ea typeface="+mn-ea"/>
                <a:cs typeface="+mn-cs"/>
              </a:rPr>
              <a:t>NOTE: </a:t>
            </a:r>
            <a:r>
              <a:rPr kumimoji="0" lang="en-US" sz="1300" b="0" i="0" u="none" strike="noStrike" kern="1200" cap="none" spc="0" normalizeH="0" baseline="0" noProof="0">
                <a:ln>
                  <a:noFill/>
                </a:ln>
                <a:solidFill>
                  <a:srgbClr val="FF0000"/>
                </a:solidFill>
                <a:effectLst/>
                <a:uLnTx/>
                <a:uFillTx/>
                <a:latin typeface="Verdana"/>
                <a:ea typeface="+mn-ea"/>
                <a:cs typeface="+mn-cs"/>
              </a:rPr>
              <a:t>A record is ready for review by a facility admin when the Survey Submission Status is Unverified (Yellow status) and the record is locked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latin typeface="Calibri" panose="020F0502020204030204" pitchFamily="34" charset="0"/>
                <a:cs typeface="Times New Roman" panose="02020603050405020304" pitchFamily="18" charset="0"/>
              </a:rPr>
              <a:t>Click on a Record ID to navigate to the Record Home Page or click on a status circle in a record to navigate to that specific form in the survey</a:t>
            </a:r>
          </a:p>
          <a:p>
            <a:pPr marL="457200" lvl="1" indent="0">
              <a:buNone/>
            </a:pPr>
            <a:r>
              <a:rPr lang="en-US" sz="1000">
                <a:highlight>
                  <a:srgbClr val="FFFF00"/>
                </a:highlight>
              </a:rPr>
              <a:t> </a:t>
            </a:r>
          </a:p>
          <a:p>
            <a:pPr marL="342900" indent="-342900">
              <a:buFont typeface="+mj-lt"/>
              <a:buAutoNum type="arabicPeriod"/>
            </a:pPr>
            <a:endParaRPr lang="en-US" sz="1400">
              <a:highlight>
                <a:srgbClr val="FFFF00"/>
              </a:highlight>
            </a:endParaRP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sp>
        <p:nvSpPr>
          <p:cNvPr id="6" name="Rectangle 5">
            <a:extLst>
              <a:ext uri="{FF2B5EF4-FFF2-40B4-BE49-F238E27FC236}">
                <a16:creationId xmlns:a16="http://schemas.microsoft.com/office/drawing/2014/main" id="{2A08A4FF-2D40-4D17-BF92-25556FA80165}"/>
              </a:ext>
            </a:extLst>
          </p:cNvPr>
          <p:cNvSpPr/>
          <p:nvPr/>
        </p:nvSpPr>
        <p:spPr>
          <a:xfrm>
            <a:off x="3076117" y="3162299"/>
            <a:ext cx="1581608" cy="333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850115-CBDE-4FDF-9EFF-ABCEB6BAE08A}"/>
              </a:ext>
            </a:extLst>
          </p:cNvPr>
          <p:cNvSpPr/>
          <p:nvPr/>
        </p:nvSpPr>
        <p:spPr>
          <a:xfrm>
            <a:off x="6764273" y="4359131"/>
            <a:ext cx="750951" cy="222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7C9FD4-46A9-4A30-8695-F3D4971A37F8}"/>
              </a:ext>
            </a:extLst>
          </p:cNvPr>
          <p:cNvSpPr/>
          <p:nvPr/>
        </p:nvSpPr>
        <p:spPr>
          <a:xfrm>
            <a:off x="5200269" y="4925614"/>
            <a:ext cx="316611"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87A6F5-67A7-486F-B4DB-9CF69A7369A5}"/>
              </a:ext>
            </a:extLst>
          </p:cNvPr>
          <p:cNvSpPr txBox="1"/>
          <p:nvPr/>
        </p:nvSpPr>
        <p:spPr>
          <a:xfrm>
            <a:off x="8554008" y="47625"/>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Patient Production Environment </a:t>
            </a:r>
          </a:p>
        </p:txBody>
      </p:sp>
      <p:sp>
        <p:nvSpPr>
          <p:cNvPr id="4" name="TextBox 3">
            <a:extLst>
              <a:ext uri="{FF2B5EF4-FFF2-40B4-BE49-F238E27FC236}">
                <a16:creationId xmlns:a16="http://schemas.microsoft.com/office/drawing/2014/main" id="{F6A76D5D-7E16-4C5B-A199-8F23F4C47AE1}"/>
              </a:ext>
            </a:extLst>
          </p:cNvPr>
          <p:cNvSpPr txBox="1"/>
          <p:nvPr/>
        </p:nvSpPr>
        <p:spPr>
          <a:xfrm>
            <a:off x="501651" y="1100137"/>
            <a:ext cx="9630321" cy="492443"/>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Facility Administrators will need to access the Patient Data Collection Prod Environment to view and verify patient records</a:t>
            </a:r>
          </a:p>
        </p:txBody>
      </p:sp>
    </p:spTree>
    <p:extLst>
      <p:ext uri="{BB962C8B-B14F-4D97-AF65-F5344CB8AC3E}">
        <p14:creationId xmlns:p14="http://schemas.microsoft.com/office/powerpoint/2010/main" val="255147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Verifying a Patient Record (cont.)</a:t>
            </a:r>
          </a:p>
        </p:txBody>
      </p:sp>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normAutofit fontScale="85000" lnSpcReduction="10000"/>
          </a:bodyPr>
          <a:lstStyle/>
          <a:p>
            <a:pPr marL="342900" indent="-342900">
              <a:buFont typeface="+mj-lt"/>
              <a:buAutoNum type="arabicPeriod"/>
            </a:pPr>
            <a:endParaRPr lang="en-US" sz="1400"/>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Once you have reviewed/verified all data in the survey, navigate to the Survey Submission form </a:t>
            </a:r>
          </a:p>
          <a:p>
            <a:pPr marL="342900" indent="-342900">
              <a:buFont typeface="+mj-lt"/>
              <a:buAutoNum type="arabicPeriod"/>
            </a:pPr>
            <a:r>
              <a:rPr lang="en-US" sz="1800">
                <a:latin typeface="Calibri" panose="020F0502020204030204" pitchFamily="34" charset="0"/>
                <a:ea typeface="Calibri" panose="020F0502020204030204" pitchFamily="34" charset="0"/>
                <a:cs typeface="Times New Roman" panose="02020603050405020304" pitchFamily="18" charset="0"/>
              </a:rPr>
              <a:t>Click on ‘Unlock entire record’ to update the form status of the Survey Submission form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latin typeface="Calibri" panose="020F0502020204030204" pitchFamily="34" charset="0"/>
                <a:cs typeface="Times New Roman" panose="02020603050405020304" pitchFamily="18" charset="0"/>
              </a:rPr>
              <a:t>Then change the form status of the Survey Submission form to Complete to indicate that this record has been reviewed by a facility admin  </a:t>
            </a:r>
          </a:p>
          <a:p>
            <a:pPr marL="342900" indent="-342900">
              <a:buFont typeface="+mj-lt"/>
              <a:buAutoNum type="arabicPeriod"/>
            </a:pPr>
            <a:r>
              <a:rPr lang="en-US" sz="1800">
                <a:latin typeface="Calibri" panose="020F0502020204030204" pitchFamily="34" charset="0"/>
                <a:cs typeface="Times New Roman" panose="02020603050405020304" pitchFamily="18" charset="0"/>
              </a:rPr>
              <a:t>Click ‘Save &amp; Exit Form’ to save the form status </a:t>
            </a:r>
          </a:p>
          <a:p>
            <a:pPr marL="342900" indent="-342900">
              <a:buFont typeface="+mj-lt"/>
              <a:buAutoNum type="arabicPeriod"/>
            </a:pPr>
            <a:r>
              <a:rPr lang="en-US" sz="1800">
                <a:latin typeface="Calibri" panose="020F0502020204030204" pitchFamily="34" charset="0"/>
                <a:cs typeface="Times New Roman" panose="02020603050405020304" pitchFamily="18" charset="0"/>
              </a:rPr>
              <a:t>You will be then be navigated to the Record Home Page</a:t>
            </a:r>
            <a:endParaRPr lang="en-US" sz="1400">
              <a:highlight>
                <a:srgbClr val="FFFF00"/>
              </a:highlight>
            </a:endParaRP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sp>
        <p:nvSpPr>
          <p:cNvPr id="9" name="TextBox 8">
            <a:extLst>
              <a:ext uri="{FF2B5EF4-FFF2-40B4-BE49-F238E27FC236}">
                <a16:creationId xmlns:a16="http://schemas.microsoft.com/office/drawing/2014/main" id="{A987A6F5-67A7-486F-B4DB-9CF69A7369A5}"/>
              </a:ext>
            </a:extLst>
          </p:cNvPr>
          <p:cNvSpPr txBox="1"/>
          <p:nvPr/>
        </p:nvSpPr>
        <p:spPr>
          <a:xfrm>
            <a:off x="8554008" y="47625"/>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Patient Production Environment </a:t>
            </a:r>
          </a:p>
        </p:txBody>
      </p:sp>
      <p:pic>
        <p:nvPicPr>
          <p:cNvPr id="15" name="Picture 14">
            <a:extLst>
              <a:ext uri="{FF2B5EF4-FFF2-40B4-BE49-F238E27FC236}">
                <a16:creationId xmlns:a16="http://schemas.microsoft.com/office/drawing/2014/main" id="{65170FF1-873E-4F6A-983C-17E0C7003A2B}"/>
              </a:ext>
            </a:extLst>
          </p:cNvPr>
          <p:cNvPicPr>
            <a:picLocks noChangeAspect="1"/>
          </p:cNvPicPr>
          <p:nvPr/>
        </p:nvPicPr>
        <p:blipFill>
          <a:blip r:embed="rId2"/>
          <a:stretch>
            <a:fillRect/>
          </a:stretch>
        </p:blipFill>
        <p:spPr>
          <a:xfrm>
            <a:off x="5175265" y="3602312"/>
            <a:ext cx="6227683" cy="3069923"/>
          </a:xfrm>
          <a:prstGeom prst="rect">
            <a:avLst/>
          </a:prstGeom>
          <a:ln>
            <a:solidFill>
              <a:schemeClr val="tx1"/>
            </a:solidFill>
          </a:ln>
        </p:spPr>
      </p:pic>
      <p:sp>
        <p:nvSpPr>
          <p:cNvPr id="16" name="Rectangle 15">
            <a:extLst>
              <a:ext uri="{FF2B5EF4-FFF2-40B4-BE49-F238E27FC236}">
                <a16:creationId xmlns:a16="http://schemas.microsoft.com/office/drawing/2014/main" id="{E5E8C076-ECC9-42BC-9FD2-BF8B00063F50}"/>
              </a:ext>
            </a:extLst>
          </p:cNvPr>
          <p:cNvSpPr/>
          <p:nvPr/>
        </p:nvSpPr>
        <p:spPr>
          <a:xfrm>
            <a:off x="9505950" y="5024088"/>
            <a:ext cx="685800" cy="581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A4CB0C-6E2A-4F66-8BCD-8E48FEE1E727}"/>
              </a:ext>
            </a:extLst>
          </p:cNvPr>
          <p:cNvSpPr/>
          <p:nvPr/>
        </p:nvSpPr>
        <p:spPr>
          <a:xfrm>
            <a:off x="9505950" y="5605757"/>
            <a:ext cx="702734" cy="270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1E45D05-46CF-4FED-B3A1-6AD3B0742419}"/>
              </a:ext>
            </a:extLst>
          </p:cNvPr>
          <p:cNvPicPr>
            <a:picLocks noChangeAspect="1"/>
          </p:cNvPicPr>
          <p:nvPr/>
        </p:nvPicPr>
        <p:blipFill>
          <a:blip r:embed="rId3"/>
          <a:stretch>
            <a:fillRect/>
          </a:stretch>
        </p:blipFill>
        <p:spPr>
          <a:xfrm>
            <a:off x="3228524" y="1213313"/>
            <a:ext cx="6980160" cy="3455476"/>
          </a:xfrm>
          <a:prstGeom prst="rect">
            <a:avLst/>
          </a:prstGeom>
          <a:ln>
            <a:solidFill>
              <a:schemeClr val="tx1"/>
            </a:solidFill>
          </a:ln>
        </p:spPr>
      </p:pic>
      <p:sp>
        <p:nvSpPr>
          <p:cNvPr id="21" name="Rectangle 20">
            <a:extLst>
              <a:ext uri="{FF2B5EF4-FFF2-40B4-BE49-F238E27FC236}">
                <a16:creationId xmlns:a16="http://schemas.microsoft.com/office/drawing/2014/main" id="{33E0065C-024B-4121-8428-C7C3B0B0131A}"/>
              </a:ext>
            </a:extLst>
          </p:cNvPr>
          <p:cNvSpPr/>
          <p:nvPr/>
        </p:nvSpPr>
        <p:spPr>
          <a:xfrm>
            <a:off x="3240390" y="4270435"/>
            <a:ext cx="1083960" cy="3983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1EAD751-CD18-434B-9C9A-F73FE0639E89}"/>
              </a:ext>
            </a:extLst>
          </p:cNvPr>
          <p:cNvSpPr/>
          <p:nvPr/>
        </p:nvSpPr>
        <p:spPr>
          <a:xfrm>
            <a:off x="7955040" y="3138557"/>
            <a:ext cx="884159" cy="384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6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Verifying a Patient Record (cont.)</a:t>
            </a:r>
          </a:p>
        </p:txBody>
      </p:sp>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normAutofit/>
          </a:bodyPr>
          <a:lstStyle/>
          <a:p>
            <a:pPr marL="342900" indent="-342900">
              <a:buFont typeface="+mj-lt"/>
              <a:buAutoNum type="arabicPeriod"/>
            </a:pPr>
            <a:endParaRPr lang="en-US" sz="1400"/>
          </a:p>
          <a:p>
            <a:pPr marL="342900" indent="-342900">
              <a:buFont typeface="+mj-lt"/>
              <a:buAutoNum type="arabicPeriod"/>
            </a:pPr>
            <a:r>
              <a:rPr lang="en-US" sz="1800">
                <a:latin typeface="Calibri" panose="020F0502020204030204" pitchFamily="34" charset="0"/>
                <a:cs typeface="Times New Roman" panose="02020603050405020304" pitchFamily="18" charset="0"/>
              </a:rPr>
              <a:t>Click on the ‘Choose action for record’ then click on ‘Lock entire record’ to ensure that the data within the record cannot be changed by other users </a:t>
            </a:r>
          </a:p>
          <a:p>
            <a:pPr marL="342900" indent="-342900">
              <a:buFont typeface="+mj-lt"/>
              <a:buAutoNum type="arabicPeriod"/>
            </a:pPr>
            <a:r>
              <a:rPr lang="en-US" sz="1800">
                <a:latin typeface="Calibri" panose="020F0502020204030204" pitchFamily="34" charset="0"/>
                <a:cs typeface="Times New Roman" panose="02020603050405020304" pitchFamily="18" charset="0"/>
              </a:rPr>
              <a:t>Ensure that all forms in the survey are Complete (Green status)</a:t>
            </a:r>
          </a:p>
          <a:p>
            <a:r>
              <a:rPr lang="en-US" sz="1400" b="1">
                <a:solidFill>
                  <a:srgbClr val="FF0000"/>
                </a:solidFill>
                <a:latin typeface="Calibri" panose="020F0502020204030204" pitchFamily="34" charset="0"/>
                <a:cs typeface="Times New Roman" panose="02020603050405020304" pitchFamily="18" charset="0"/>
              </a:rPr>
              <a:t>Note</a:t>
            </a:r>
            <a:r>
              <a:rPr lang="en-US" sz="1400">
                <a:solidFill>
                  <a:srgbClr val="FF0000"/>
                </a:solidFill>
                <a:latin typeface="Calibri" panose="020F0502020204030204" pitchFamily="34" charset="0"/>
                <a:cs typeface="Times New Roman" panose="02020603050405020304" pitchFamily="18" charset="0"/>
              </a:rPr>
              <a:t>: A record has been verified by a facility admin if the Survey Submission Status is Complete (Green) and the record is locked</a:t>
            </a: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sp>
        <p:nvSpPr>
          <p:cNvPr id="9" name="TextBox 8">
            <a:extLst>
              <a:ext uri="{FF2B5EF4-FFF2-40B4-BE49-F238E27FC236}">
                <a16:creationId xmlns:a16="http://schemas.microsoft.com/office/drawing/2014/main" id="{A987A6F5-67A7-486F-B4DB-9CF69A7369A5}"/>
              </a:ext>
            </a:extLst>
          </p:cNvPr>
          <p:cNvSpPr txBox="1"/>
          <p:nvPr/>
        </p:nvSpPr>
        <p:spPr>
          <a:xfrm>
            <a:off x="8554008" y="47625"/>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Patient Production Environment </a:t>
            </a:r>
          </a:p>
        </p:txBody>
      </p:sp>
      <p:pic>
        <p:nvPicPr>
          <p:cNvPr id="7" name="Picture 6">
            <a:extLst>
              <a:ext uri="{FF2B5EF4-FFF2-40B4-BE49-F238E27FC236}">
                <a16:creationId xmlns:a16="http://schemas.microsoft.com/office/drawing/2014/main" id="{1A1D6767-4D20-4A56-BA98-D75F55D51553}"/>
              </a:ext>
            </a:extLst>
          </p:cNvPr>
          <p:cNvPicPr>
            <a:picLocks noChangeAspect="1"/>
          </p:cNvPicPr>
          <p:nvPr/>
        </p:nvPicPr>
        <p:blipFill>
          <a:blip r:embed="rId2"/>
          <a:stretch>
            <a:fillRect/>
          </a:stretch>
        </p:blipFill>
        <p:spPr>
          <a:xfrm>
            <a:off x="6172200" y="2627836"/>
            <a:ext cx="4960715" cy="4172466"/>
          </a:xfrm>
          <a:prstGeom prst="rect">
            <a:avLst/>
          </a:prstGeom>
          <a:ln>
            <a:solidFill>
              <a:schemeClr val="tx1"/>
            </a:solidFill>
          </a:ln>
        </p:spPr>
      </p:pic>
      <p:pic>
        <p:nvPicPr>
          <p:cNvPr id="5" name="Picture 4">
            <a:extLst>
              <a:ext uri="{FF2B5EF4-FFF2-40B4-BE49-F238E27FC236}">
                <a16:creationId xmlns:a16="http://schemas.microsoft.com/office/drawing/2014/main" id="{8AA183A7-4522-45F4-B954-613DD1254BE9}"/>
              </a:ext>
            </a:extLst>
          </p:cNvPr>
          <p:cNvPicPr>
            <a:picLocks noChangeAspect="1"/>
          </p:cNvPicPr>
          <p:nvPr/>
        </p:nvPicPr>
        <p:blipFill>
          <a:blip r:embed="rId3"/>
          <a:stretch>
            <a:fillRect/>
          </a:stretch>
        </p:blipFill>
        <p:spPr>
          <a:xfrm>
            <a:off x="3332775" y="1009651"/>
            <a:ext cx="4110441" cy="3020192"/>
          </a:xfrm>
          <a:prstGeom prst="rect">
            <a:avLst/>
          </a:prstGeom>
          <a:ln>
            <a:solidFill>
              <a:schemeClr val="tx1"/>
            </a:solidFill>
          </a:ln>
        </p:spPr>
      </p:pic>
      <p:sp>
        <p:nvSpPr>
          <p:cNvPr id="22" name="Rectangle 21">
            <a:extLst>
              <a:ext uri="{FF2B5EF4-FFF2-40B4-BE49-F238E27FC236}">
                <a16:creationId xmlns:a16="http://schemas.microsoft.com/office/drawing/2014/main" id="{B1EAD751-CD18-434B-9C9A-F73FE0639E89}"/>
              </a:ext>
            </a:extLst>
          </p:cNvPr>
          <p:cNvSpPr/>
          <p:nvPr/>
        </p:nvSpPr>
        <p:spPr>
          <a:xfrm>
            <a:off x="3635779" y="2135744"/>
            <a:ext cx="3569693" cy="1787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47C4E7-0966-4385-B9B3-32A1598BC1F2}"/>
              </a:ext>
            </a:extLst>
          </p:cNvPr>
          <p:cNvSpPr/>
          <p:nvPr/>
        </p:nvSpPr>
        <p:spPr>
          <a:xfrm>
            <a:off x="7820683" y="4327256"/>
            <a:ext cx="418061" cy="2473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F197E9-EAF5-4CD8-BF2B-A19D042BBE07}"/>
              </a:ext>
            </a:extLst>
          </p:cNvPr>
          <p:cNvSpPr/>
          <p:nvPr/>
        </p:nvSpPr>
        <p:spPr>
          <a:xfrm>
            <a:off x="6729984" y="4116040"/>
            <a:ext cx="219456" cy="211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51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5DF9-D884-44E5-8BE0-5348B4F8DDC5}"/>
              </a:ext>
            </a:extLst>
          </p:cNvPr>
          <p:cNvSpPr>
            <a:spLocks noGrp="1"/>
          </p:cNvSpPr>
          <p:nvPr>
            <p:ph type="title"/>
          </p:nvPr>
        </p:nvSpPr>
        <p:spPr/>
        <p:txBody>
          <a:bodyPr/>
          <a:lstStyle/>
          <a:p>
            <a:r>
              <a:rPr lang="en-US" err="1"/>
              <a:t>REDCap</a:t>
            </a:r>
            <a:r>
              <a:rPr lang="en-US"/>
              <a:t> Tips &amp; Reminders </a:t>
            </a:r>
          </a:p>
        </p:txBody>
      </p:sp>
      <p:sp>
        <p:nvSpPr>
          <p:cNvPr id="3" name="Content Placeholder 2">
            <a:extLst>
              <a:ext uri="{FF2B5EF4-FFF2-40B4-BE49-F238E27FC236}">
                <a16:creationId xmlns:a16="http://schemas.microsoft.com/office/drawing/2014/main" id="{C4031033-17B0-4A08-9C0B-C4BC0FC44F47}"/>
              </a:ext>
            </a:extLst>
          </p:cNvPr>
          <p:cNvSpPr>
            <a:spLocks noGrp="1"/>
          </p:cNvSpPr>
          <p:nvPr>
            <p:ph idx="1"/>
          </p:nvPr>
        </p:nvSpPr>
        <p:spPr>
          <a:xfrm>
            <a:off x="501650" y="1276406"/>
            <a:ext cx="11188700" cy="4716462"/>
          </a:xfrm>
        </p:spPr>
        <p:txBody>
          <a:bodyPr>
            <a:normAutofit/>
          </a:bodyPr>
          <a:lstStyle/>
          <a:p>
            <a:pPr marL="0" marR="0">
              <a:lnSpc>
                <a:spcPct val="107000"/>
              </a:lnSpc>
              <a:spcBef>
                <a:spcPts val="0"/>
              </a:spcBef>
              <a:spcAft>
                <a:spcPts val="80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Please note that while navigating the </a:t>
            </a:r>
            <a:r>
              <a:rPr lang="en-US" sz="1600" b="1" err="1">
                <a:effectLst/>
                <a:latin typeface="Calibri" panose="020F0502020204030204" pitchFamily="34" charset="0"/>
                <a:ea typeface="Calibri" panose="020F0502020204030204" pitchFamily="34" charset="0"/>
                <a:cs typeface="Times New Roman" panose="02020603050405020304" pitchFamily="18" charset="0"/>
              </a:rPr>
              <a:t>REDCap</a:t>
            </a:r>
            <a:r>
              <a:rPr lang="en-US" sz="1600" b="1">
                <a:effectLst/>
                <a:latin typeface="Calibri" panose="020F0502020204030204" pitchFamily="34" charset="0"/>
                <a:ea typeface="Calibri" panose="020F0502020204030204" pitchFamily="34" charset="0"/>
                <a:cs typeface="Times New Roman" panose="02020603050405020304" pitchFamily="18" charset="0"/>
              </a:rPr>
              <a:t> there are a few reminders all users should keep in mind for successful data collection:</a:t>
            </a:r>
          </a:p>
          <a:p>
            <a:pPr marL="342900" marR="0" lvl="0" indent="-342900">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Facility/Ward Data should be collected </a:t>
            </a:r>
            <a:r>
              <a:rPr lang="en-US" sz="1600" u="sng">
                <a:effectLst/>
                <a:latin typeface="Calibri" panose="020F0502020204030204" pitchFamily="34" charset="0"/>
                <a:ea typeface="Calibri" panose="020F0502020204030204" pitchFamily="34" charset="0"/>
                <a:cs typeface="Times New Roman" panose="02020603050405020304" pitchFamily="18" charset="0"/>
              </a:rPr>
              <a:t>before </a:t>
            </a:r>
            <a:r>
              <a:rPr lang="en-US" sz="1600">
                <a:effectLst/>
                <a:latin typeface="Calibri" panose="020F0502020204030204" pitchFamily="34" charset="0"/>
                <a:ea typeface="Calibri" panose="020F0502020204030204" pitchFamily="34" charset="0"/>
                <a:cs typeface="Times New Roman" panose="02020603050405020304" pitchFamily="18" charset="0"/>
              </a:rPr>
              <a:t>patient data collection begins </a:t>
            </a:r>
          </a:p>
          <a:p>
            <a:pPr marL="342900" marR="0" lvl="0" indent="-342900">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At the bottom of every form, be sure to update the Form Status to ensure data is being tracked correctly</a:t>
            </a:r>
          </a:p>
          <a:p>
            <a:pPr marL="742950" marR="0" lvl="1" indent="-285750">
              <a:lnSpc>
                <a:spcPct val="107000"/>
              </a:lnSpc>
              <a:spcBef>
                <a:spcPts val="0"/>
              </a:spcBef>
              <a:spcAft>
                <a:spcPts val="0"/>
              </a:spcAft>
              <a:buFont typeface="Courier New" panose="02070309020205020404" pitchFamily="49" charset="0"/>
              <a:buChar char="o"/>
            </a:pPr>
            <a:r>
              <a:rPr lang="en-US" sz="1600" b="0">
                <a:effectLst/>
                <a:latin typeface="Calibri" panose="020F0502020204030204" pitchFamily="34" charset="0"/>
                <a:ea typeface="Calibri" panose="020F0502020204030204" pitchFamily="34" charset="0"/>
                <a:cs typeface="Times New Roman" panose="02020603050405020304" pitchFamily="18" charset="0"/>
              </a:rPr>
              <a:t>Users should mark Complete (green circle) once they are finished entering data on that page </a:t>
            </a:r>
          </a:p>
          <a:p>
            <a:pPr marL="742950" marR="0" lvl="1" indent="-285750">
              <a:lnSpc>
                <a:spcPct val="107000"/>
              </a:lnSpc>
              <a:spcBef>
                <a:spcPts val="0"/>
              </a:spcBef>
              <a:spcAft>
                <a:spcPts val="0"/>
              </a:spcAft>
              <a:buFont typeface="Courier New" panose="02070309020205020404" pitchFamily="49" charset="0"/>
              <a:buChar char="o"/>
            </a:pPr>
            <a:r>
              <a:rPr lang="en-US" sz="1600" b="0">
                <a:effectLst/>
                <a:latin typeface="Calibri" panose="020F0502020204030204" pitchFamily="34" charset="0"/>
                <a:ea typeface="Calibri" panose="020F0502020204030204" pitchFamily="34" charset="0"/>
                <a:cs typeface="Times New Roman" panose="02020603050405020304" pitchFamily="18" charset="0"/>
              </a:rPr>
              <a:t>Users should mark Incomplete (red circle) if that page is in progress / the user will need to return at a later time to finish entering data</a:t>
            </a:r>
          </a:p>
          <a:p>
            <a:pPr marL="742950" marR="0" lvl="1" indent="-285750">
              <a:lnSpc>
                <a:spcPct val="107000"/>
              </a:lnSpc>
              <a:spcBef>
                <a:spcPts val="0"/>
              </a:spcBef>
              <a:spcAft>
                <a:spcPts val="800"/>
              </a:spcAft>
              <a:buFont typeface="Courier New" panose="02070309020205020404" pitchFamily="49" charset="0"/>
              <a:buChar char="o"/>
            </a:pPr>
            <a:r>
              <a:rPr lang="en-US" sz="1600" b="0">
                <a:effectLst/>
                <a:latin typeface="Calibri" panose="020F0502020204030204" pitchFamily="34" charset="0"/>
                <a:ea typeface="Calibri" panose="020F0502020204030204" pitchFamily="34" charset="0"/>
                <a:cs typeface="Times New Roman" panose="02020603050405020304" pitchFamily="18" charset="0"/>
              </a:rPr>
              <a:t>Users should mark the Survey Submission page (last page in the Patient survey) Unverified (yellow circle) to indicate that their record is ready to be reviewed by a Facility Admin</a:t>
            </a:r>
          </a:p>
          <a:p>
            <a:pPr marL="342900" indent="-342900">
              <a:lnSpc>
                <a:spcPct val="107000"/>
              </a:lnSpc>
              <a:spcAft>
                <a:spcPts val="0"/>
              </a:spcAft>
              <a:buFont typeface="Arial" panose="020B0604020202020204" pitchFamily="34" charset="0"/>
              <a:buChar char="•"/>
            </a:pPr>
            <a:r>
              <a:rPr lang="en-US" sz="1600">
                <a:latin typeface="Calibri" panose="020F0502020204030204" pitchFamily="34" charset="0"/>
                <a:cs typeface="Times New Roman" panose="02020603050405020304" pitchFamily="18" charset="0"/>
              </a:rPr>
              <a:t>At the bottom of every form, be sure to click on the blue ‘Save &amp; Go to Next Form’ button to ensure your data is being saved. This will need to be done on every page in the survey. Note, users may have to click on a dropdown arrow on this button to access the Save action they would like to execute</a:t>
            </a:r>
          </a:p>
          <a:p>
            <a:pPr marL="342900" indent="-342900">
              <a:lnSpc>
                <a:spcPct val="107000"/>
              </a:lnSpc>
              <a:spcAft>
                <a:spcPts val="0"/>
              </a:spcAft>
              <a:buFont typeface="Arial" panose="020B0604020202020204" pitchFamily="34" charset="0"/>
              <a:buChar char="•"/>
            </a:pPr>
            <a:endParaRPr lang="en-US" sz="1600">
              <a:latin typeface="Calibri" panose="020F0502020204030204" pitchFamily="34" charset="0"/>
              <a:cs typeface="Times New Roman" panose="02020603050405020304" pitchFamily="18" charset="0"/>
            </a:endParaRPr>
          </a:p>
          <a:p>
            <a:pPr>
              <a:lnSpc>
                <a:spcPct val="107000"/>
              </a:lnSpc>
              <a:spcAft>
                <a:spcPts val="0"/>
              </a:spcAft>
            </a:pPr>
            <a:r>
              <a:rPr lang="en-US" sz="1600" b="1">
                <a:latin typeface="Calibri" panose="020F0502020204030204" pitchFamily="34" charset="0"/>
                <a:cs typeface="Times New Roman" panose="02020603050405020304" pitchFamily="18" charset="0"/>
              </a:rPr>
              <a:t>If users need to complete forms offline/on paper: </a:t>
            </a:r>
          </a:p>
          <a:p>
            <a:pPr marL="285750" indent="-285750">
              <a:lnSpc>
                <a:spcPct val="107000"/>
              </a:lnSpc>
              <a:spcAft>
                <a:spcPts val="0"/>
              </a:spcAft>
              <a:buFont typeface="Arial" panose="020B0604020202020204" pitchFamily="34" charset="0"/>
              <a:buChar char="•"/>
            </a:pPr>
            <a:r>
              <a:rPr lang="en-US" sz="1600">
                <a:latin typeface="Calibri" panose="020F0502020204030204" pitchFamily="34" charset="0"/>
                <a:cs typeface="Times New Roman" panose="02020603050405020304" pitchFamily="18" charset="0"/>
              </a:rPr>
              <a:t>Facility/GAIHN Admins can access the ‘Designer’ feature within </a:t>
            </a:r>
            <a:r>
              <a:rPr lang="en-US" sz="1600" err="1">
                <a:latin typeface="Calibri" panose="020F0502020204030204" pitchFamily="34" charset="0"/>
                <a:cs typeface="Times New Roman" panose="02020603050405020304" pitchFamily="18" charset="0"/>
              </a:rPr>
              <a:t>REDCap</a:t>
            </a:r>
            <a:r>
              <a:rPr lang="en-US" sz="1600">
                <a:latin typeface="Calibri" panose="020F0502020204030204" pitchFamily="34" charset="0"/>
                <a:cs typeface="Times New Roman" panose="02020603050405020304" pitchFamily="18" charset="0"/>
              </a:rPr>
              <a:t> and print PDFs of each form within the Patient and Facility/Ward projects</a:t>
            </a:r>
          </a:p>
          <a:p>
            <a:pPr marL="457200" marR="0" lvl="1">
              <a:lnSpc>
                <a:spcPct val="107000"/>
              </a:lnSpc>
              <a:spcBef>
                <a:spcPts val="0"/>
              </a:spcBef>
              <a:spcAft>
                <a:spcPts val="800"/>
              </a:spcAft>
            </a:pPr>
            <a:endParaRPr lang="en-US" sz="1600" b="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37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D051-54D4-4427-B352-8B86FA54120C}"/>
              </a:ext>
            </a:extLst>
          </p:cNvPr>
          <p:cNvSpPr>
            <a:spLocks noGrp="1"/>
          </p:cNvSpPr>
          <p:nvPr>
            <p:ph type="title"/>
          </p:nvPr>
        </p:nvSpPr>
        <p:spPr>
          <a:xfrm>
            <a:off x="323850" y="127000"/>
            <a:ext cx="10515600" cy="1325563"/>
          </a:xfrm>
        </p:spPr>
        <p:txBody>
          <a:bodyPr/>
          <a:lstStyle/>
          <a:p>
            <a:r>
              <a:rPr lang="en-US" sz="4400" spc="-100">
                <a:solidFill>
                  <a:srgbClr val="000000"/>
                </a:solidFill>
                <a:latin typeface="Chronicle Display Black"/>
              </a:rPr>
              <a:t>GAIHN </a:t>
            </a:r>
            <a:r>
              <a:rPr lang="en-US"/>
              <a:t>HAI PPS </a:t>
            </a:r>
            <a:r>
              <a:rPr lang="en-US" sz="4400" spc="-100">
                <a:solidFill>
                  <a:srgbClr val="000000"/>
                </a:solidFill>
                <a:latin typeface="Chronicle Display Black"/>
              </a:rPr>
              <a:t>Overview</a:t>
            </a:r>
          </a:p>
        </p:txBody>
      </p:sp>
      <p:sp>
        <p:nvSpPr>
          <p:cNvPr id="5" name="TextBox 4">
            <a:extLst>
              <a:ext uri="{FF2B5EF4-FFF2-40B4-BE49-F238E27FC236}">
                <a16:creationId xmlns:a16="http://schemas.microsoft.com/office/drawing/2014/main" id="{5EABAF6D-AFCE-4E0A-8936-6808A01DBEF9}"/>
              </a:ext>
            </a:extLst>
          </p:cNvPr>
          <p:cNvSpPr txBox="1"/>
          <p:nvPr/>
        </p:nvSpPr>
        <p:spPr>
          <a:xfrm>
            <a:off x="-2" y="1539081"/>
            <a:ext cx="2028825" cy="646331"/>
          </a:xfrm>
          <a:prstGeom prst="rect">
            <a:avLst/>
          </a:prstGeom>
          <a:noFill/>
        </p:spPr>
        <p:txBody>
          <a:bodyPr wrap="square" rtlCol="0">
            <a:spAutoFit/>
          </a:bodyPr>
          <a:lstStyle/>
          <a:p>
            <a:pPr algn="ctr"/>
            <a:r>
              <a:rPr lang="en-US" b="1"/>
              <a:t>PPS Data Collection </a:t>
            </a:r>
          </a:p>
        </p:txBody>
      </p:sp>
      <p:sp>
        <p:nvSpPr>
          <p:cNvPr id="10" name="Content Placeholder 3">
            <a:extLst>
              <a:ext uri="{FF2B5EF4-FFF2-40B4-BE49-F238E27FC236}">
                <a16:creationId xmlns:a16="http://schemas.microsoft.com/office/drawing/2014/main" id="{6609CDF8-4C2F-4A84-A11E-F5E2B5F5178B}"/>
              </a:ext>
            </a:extLst>
          </p:cNvPr>
          <p:cNvSpPr txBox="1">
            <a:spLocks/>
          </p:cNvSpPr>
          <p:nvPr/>
        </p:nvSpPr>
        <p:spPr>
          <a:xfrm>
            <a:off x="2028823" y="864750"/>
            <a:ext cx="8843963" cy="2263537"/>
          </a:xfrm>
          <a:prstGeom prst="rect">
            <a:avLst/>
          </a:prstGeom>
          <a:ln w="1905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1200">
                <a:latin typeface="Calibri" panose="020F0502020204030204" pitchFamily="34" charset="0"/>
                <a:ea typeface="Calibri" panose="020F0502020204030204" pitchFamily="34" charset="0"/>
                <a:cs typeface="Times New Roman" panose="02020603050405020304" pitchFamily="18" charset="0"/>
              </a:rPr>
              <a:t>CDC and APHL are working in conjunction with Implementing Partners (HSP and CRDF) to develop a data collection tool that will be used by facilities in the Global Action in Healthcare Network (GAIHN). The purpose of this tool is to collect Hospital Associated Infection (HAI) patient data at one point in time to increase surveillance and prevention methods in the selected facilities. </a:t>
            </a:r>
          </a:p>
          <a:p>
            <a:pPr marL="0" indent="0">
              <a:lnSpc>
                <a:spcPct val="107000"/>
              </a:lnSpc>
              <a:spcBef>
                <a:spcPts val="0"/>
              </a:spcBef>
              <a:spcAft>
                <a:spcPts val="800"/>
              </a:spcAft>
              <a:buFont typeface="Arial" panose="020B0604020202020204" pitchFamily="34" charset="0"/>
              <a:buNone/>
            </a:pPr>
            <a:r>
              <a:rPr lang="en-US" sz="1200">
                <a:latin typeface="Calibri" panose="020F0502020204030204" pitchFamily="34" charset="0"/>
                <a:ea typeface="Calibri" panose="020F0502020204030204" pitchFamily="34" charset="0"/>
                <a:cs typeface="Times New Roman" panose="02020603050405020304" pitchFamily="18" charset="0"/>
              </a:rPr>
              <a:t>Our team has designed and developed a Point Prevalence Survey (PPS) data collection tool that provides information for HAI determination based on inputted patient data for the following HAIs: </a:t>
            </a:r>
          </a:p>
          <a:p>
            <a:pPr marL="342900" indent="-342900">
              <a:lnSpc>
                <a:spcPct val="107000"/>
              </a:lnSpc>
              <a:spcBef>
                <a:spcPts val="0"/>
              </a:spcBef>
              <a:buFont typeface="+mj-lt"/>
              <a:buAutoNum type="arabicPeriod"/>
            </a:pPr>
            <a:r>
              <a:rPr lang="en-US" sz="1200">
                <a:latin typeface="Calibri" panose="020F0502020204030204" pitchFamily="34" charset="0"/>
                <a:ea typeface="Calibri" panose="020F0502020204030204" pitchFamily="34" charset="0"/>
                <a:cs typeface="Times New Roman" panose="02020603050405020304" pitchFamily="18" charset="0"/>
              </a:rPr>
              <a:t>Pneumonia (PN)</a:t>
            </a:r>
          </a:p>
          <a:p>
            <a:pPr marL="342900" indent="-342900">
              <a:lnSpc>
                <a:spcPct val="107000"/>
              </a:lnSpc>
              <a:spcBef>
                <a:spcPts val="0"/>
              </a:spcBef>
              <a:buFont typeface="+mj-lt"/>
              <a:buAutoNum type="arabicPeriod"/>
            </a:pPr>
            <a:r>
              <a:rPr lang="en-US" sz="1200">
                <a:latin typeface="Calibri" panose="020F0502020204030204" pitchFamily="34" charset="0"/>
                <a:ea typeface="Calibri" panose="020F0502020204030204" pitchFamily="34" charset="0"/>
                <a:cs typeface="Times New Roman" panose="02020603050405020304" pitchFamily="18" charset="0"/>
              </a:rPr>
              <a:t>Blood Stream Infection (BSI)</a:t>
            </a:r>
          </a:p>
          <a:p>
            <a:pPr marL="342900" indent="-342900">
              <a:lnSpc>
                <a:spcPct val="107000"/>
              </a:lnSpc>
              <a:spcBef>
                <a:spcPts val="0"/>
              </a:spcBef>
              <a:spcAft>
                <a:spcPts val="800"/>
              </a:spcAft>
              <a:buFont typeface="+mj-lt"/>
              <a:buAutoNum type="arabicPeriod"/>
            </a:pPr>
            <a:r>
              <a:rPr lang="en-US" sz="1200">
                <a:latin typeface="Calibri" panose="020F0502020204030204" pitchFamily="34" charset="0"/>
                <a:ea typeface="Calibri" panose="020F0502020204030204" pitchFamily="34" charset="0"/>
                <a:cs typeface="Times New Roman" panose="02020603050405020304" pitchFamily="18" charset="0"/>
              </a:rPr>
              <a:t>Urinary Tract Infection (UTI)</a:t>
            </a:r>
          </a:p>
          <a:p>
            <a:pPr marL="342900" indent="-342900">
              <a:lnSpc>
                <a:spcPct val="107000"/>
              </a:lnSpc>
              <a:spcBef>
                <a:spcPts val="0"/>
              </a:spcBef>
              <a:spcAft>
                <a:spcPts val="800"/>
              </a:spcAft>
              <a:buFont typeface="+mj-lt"/>
              <a:buAutoNum type="arabicPeriod"/>
            </a:pPr>
            <a:r>
              <a:rPr lang="en-US" sz="1200">
                <a:latin typeface="Calibri" panose="020F0502020204030204" pitchFamily="34" charset="0"/>
                <a:ea typeface="Calibri" panose="020F0502020204030204" pitchFamily="34" charset="0"/>
                <a:cs typeface="Times New Roman" panose="02020603050405020304" pitchFamily="18" charset="0"/>
              </a:rPr>
              <a:t>Surgical Site Infection (SSI)</a:t>
            </a:r>
            <a:endParaRPr lang="en-US" sz="1800"/>
          </a:p>
        </p:txBody>
      </p:sp>
      <p:sp>
        <p:nvSpPr>
          <p:cNvPr id="11" name="TextBox 10">
            <a:extLst>
              <a:ext uri="{FF2B5EF4-FFF2-40B4-BE49-F238E27FC236}">
                <a16:creationId xmlns:a16="http://schemas.microsoft.com/office/drawing/2014/main" id="{B94BD537-38AC-4D12-AB30-E16CDEE72D33}"/>
              </a:ext>
            </a:extLst>
          </p:cNvPr>
          <p:cNvSpPr txBox="1"/>
          <p:nvPr/>
        </p:nvSpPr>
        <p:spPr>
          <a:xfrm>
            <a:off x="-3" y="4648874"/>
            <a:ext cx="2028825" cy="923330"/>
          </a:xfrm>
          <a:prstGeom prst="rect">
            <a:avLst/>
          </a:prstGeom>
          <a:noFill/>
        </p:spPr>
        <p:txBody>
          <a:bodyPr wrap="square" rtlCol="0">
            <a:spAutoFit/>
          </a:bodyPr>
          <a:lstStyle/>
          <a:p>
            <a:pPr algn="ctr"/>
            <a:r>
              <a:rPr lang="en-US" b="1" err="1"/>
              <a:t>REDCap</a:t>
            </a:r>
            <a:r>
              <a:rPr lang="en-US" b="1"/>
              <a:t> Environments + User Roles </a:t>
            </a:r>
          </a:p>
        </p:txBody>
      </p:sp>
      <p:graphicFrame>
        <p:nvGraphicFramePr>
          <p:cNvPr id="7" name="Table 7">
            <a:extLst>
              <a:ext uri="{FF2B5EF4-FFF2-40B4-BE49-F238E27FC236}">
                <a16:creationId xmlns:a16="http://schemas.microsoft.com/office/drawing/2014/main" id="{23891DAF-D119-44C7-919D-159401F9C9DC}"/>
              </a:ext>
            </a:extLst>
          </p:cNvPr>
          <p:cNvGraphicFramePr>
            <a:graphicFrameLocks noGrp="1"/>
          </p:cNvGraphicFramePr>
          <p:nvPr>
            <p:extLst>
              <p:ext uri="{D42A27DB-BD31-4B8C-83A1-F6EECF244321}">
                <p14:modId xmlns:p14="http://schemas.microsoft.com/office/powerpoint/2010/main" val="3299662649"/>
              </p:ext>
            </p:extLst>
          </p:nvPr>
        </p:nvGraphicFramePr>
        <p:xfrm>
          <a:off x="2028822" y="3429000"/>
          <a:ext cx="8843963" cy="3225138"/>
        </p:xfrm>
        <a:graphic>
          <a:graphicData uri="http://schemas.openxmlformats.org/drawingml/2006/table">
            <a:tbl>
              <a:tblPr firstRow="1" bandCol="1">
                <a:tableStyleId>{FABFCF23-3B69-468F-B69F-88F6DE6A72F2}</a:tableStyleId>
              </a:tblPr>
              <a:tblGrid>
                <a:gridCol w="1422695">
                  <a:extLst>
                    <a:ext uri="{9D8B030D-6E8A-4147-A177-3AD203B41FA5}">
                      <a16:colId xmlns:a16="http://schemas.microsoft.com/office/drawing/2014/main" val="381937165"/>
                    </a:ext>
                  </a:extLst>
                </a:gridCol>
                <a:gridCol w="3710634">
                  <a:extLst>
                    <a:ext uri="{9D8B030D-6E8A-4147-A177-3AD203B41FA5}">
                      <a16:colId xmlns:a16="http://schemas.microsoft.com/office/drawing/2014/main" val="2764067034"/>
                    </a:ext>
                  </a:extLst>
                </a:gridCol>
                <a:gridCol w="3710634">
                  <a:extLst>
                    <a:ext uri="{9D8B030D-6E8A-4147-A177-3AD203B41FA5}">
                      <a16:colId xmlns:a16="http://schemas.microsoft.com/office/drawing/2014/main" val="745400677"/>
                    </a:ext>
                  </a:extLst>
                </a:gridCol>
              </a:tblGrid>
              <a:tr h="424722">
                <a:tc>
                  <a:txBody>
                    <a:bodyPr/>
                    <a:lstStyle/>
                    <a:p>
                      <a:pPr marL="0" algn="ctr" defTabSz="914400" rtl="0" eaLnBrk="1" latinLnBrk="0" hangingPunct="1"/>
                      <a:r>
                        <a:rPr lang="en-US" sz="1100" kern="1200">
                          <a:solidFill>
                            <a:schemeClr val="bg1"/>
                          </a:solidFill>
                          <a:latin typeface="+mn-lt"/>
                          <a:ea typeface="+mn-ea"/>
                          <a:cs typeface="+mn-cs"/>
                        </a:rPr>
                        <a:t>Environment Type</a:t>
                      </a:r>
                    </a:p>
                  </a:txBody>
                  <a:tcPr/>
                </a:tc>
                <a:tc>
                  <a:txBody>
                    <a:bodyPr/>
                    <a:lstStyle/>
                    <a:p>
                      <a:pPr algn="ctr"/>
                      <a:r>
                        <a:rPr lang="en-US" sz="1100"/>
                        <a:t>Data Collector</a:t>
                      </a:r>
                    </a:p>
                  </a:txBody>
                  <a:tcPr/>
                </a:tc>
                <a:tc>
                  <a:txBody>
                    <a:bodyPr/>
                    <a:lstStyle/>
                    <a:p>
                      <a:pPr algn="ctr"/>
                      <a:r>
                        <a:rPr lang="en-US" sz="1100"/>
                        <a:t>Facility Administrator </a:t>
                      </a:r>
                    </a:p>
                  </a:txBody>
                  <a:tcPr/>
                </a:tc>
                <a:extLst>
                  <a:ext uri="{0D108BD9-81ED-4DB2-BD59-A6C34878D82A}">
                    <a16:rowId xmlns:a16="http://schemas.microsoft.com/office/drawing/2014/main" val="1981580576"/>
                  </a:ext>
                </a:extLst>
              </a:tr>
              <a:tr h="764500">
                <a:tc>
                  <a:txBody>
                    <a:bodyPr/>
                    <a:lstStyle/>
                    <a:p>
                      <a:pPr marL="0" algn="l" defTabSz="914400" rtl="0" eaLnBrk="1" latinLnBrk="0" hangingPunct="1"/>
                      <a:r>
                        <a:rPr lang="en-US" sz="1050" b="1" kern="1200">
                          <a:solidFill>
                            <a:schemeClr val="dk1"/>
                          </a:solidFill>
                          <a:latin typeface="+mn-lt"/>
                          <a:ea typeface="+mn-ea"/>
                          <a:cs typeface="+mn-cs"/>
                        </a:rPr>
                        <a:t>Test Environment – Patient Forms </a:t>
                      </a:r>
                    </a:p>
                  </a:txBody>
                  <a:tcPr/>
                </a:tc>
                <a:tc>
                  <a:txBody>
                    <a:bodyPr/>
                    <a:lstStyle/>
                    <a:p>
                      <a:r>
                        <a:rPr lang="en-US" sz="1100"/>
                        <a:t>Data collectors can access this environment to practice creating records, entering data, and submitting records for each patient. DUMMY DATA ONLY </a:t>
                      </a:r>
                      <a:br>
                        <a:rPr lang="en-US" sz="1100"/>
                      </a:br>
                      <a:endParaRPr lang="en-US" sz="1100"/>
                    </a:p>
                  </a:txBody>
                  <a:tcP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tc>
                  <a:txBody>
                    <a:bodyPr/>
                    <a:lstStyle/>
                    <a:p>
                      <a:r>
                        <a:rPr lang="en-US" sz="1100"/>
                        <a:t>Facility admin can access this environment to practice navigating to submitted records and reviewing data. </a:t>
                      </a:r>
                    </a:p>
                  </a:txBody>
                  <a:tcP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163269796"/>
                  </a:ext>
                </a:extLst>
              </a:tr>
              <a:tr h="764500">
                <a:tc>
                  <a:txBody>
                    <a:bodyPr/>
                    <a:lstStyle/>
                    <a:p>
                      <a:pPr marL="0" algn="l" defTabSz="914400" rtl="0" eaLnBrk="1" latinLnBrk="0" hangingPunct="1"/>
                      <a:r>
                        <a:rPr lang="en-US" sz="1050" b="1" kern="1200">
                          <a:solidFill>
                            <a:schemeClr val="dk1"/>
                          </a:solidFill>
                        </a:rPr>
                        <a:t>Production Environment– Patient Data Collection  </a:t>
                      </a:r>
                      <a:endParaRPr lang="en-US" sz="1050" b="1" kern="1200">
                        <a:solidFill>
                          <a:schemeClr val="dk1"/>
                        </a:solidFill>
                        <a:latin typeface="+mn-lt"/>
                        <a:ea typeface="+mn-ea"/>
                        <a:cs typeface="+mn-cs"/>
                      </a:endParaRPr>
                    </a:p>
                  </a:txBody>
                  <a:tcPr/>
                </a:tc>
                <a:tc>
                  <a:txBody>
                    <a:bodyPr/>
                    <a:lstStyle/>
                    <a:p>
                      <a:r>
                        <a:rPr lang="en-US" sz="1100" kern="1200">
                          <a:solidFill>
                            <a:schemeClr val="dk1"/>
                          </a:solidFill>
                          <a:latin typeface="+mn-lt"/>
                          <a:ea typeface="+mn-ea"/>
                          <a:cs typeface="+mn-cs"/>
                        </a:rPr>
                        <a:t>Data collectors should use this environment to create and submit records for each patient </a:t>
                      </a:r>
                      <a:br>
                        <a:rPr lang="en-US" sz="1100" kern="1200">
                          <a:solidFill>
                            <a:schemeClr val="dk1"/>
                          </a:solidFill>
                          <a:latin typeface="+mn-lt"/>
                          <a:ea typeface="+mn-ea"/>
                          <a:cs typeface="+mn-cs"/>
                        </a:rPr>
                      </a:br>
                      <a:r>
                        <a:rPr lang="en-US" sz="1100" kern="1200">
                          <a:solidFill>
                            <a:schemeClr val="dk1"/>
                          </a:solidFill>
                          <a:latin typeface="+mn-lt"/>
                          <a:ea typeface="+mn-ea"/>
                          <a:cs typeface="+mn-cs"/>
                        </a:rPr>
                        <a:t>(Real Data Collection)</a:t>
                      </a: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1100" kern="1200">
                          <a:solidFill>
                            <a:schemeClr val="dk1"/>
                          </a:solidFill>
                          <a:latin typeface="+mn-lt"/>
                          <a:ea typeface="+mn-ea"/>
                          <a:cs typeface="+mn-cs"/>
                        </a:rPr>
                        <a:t>Facility admin should use this environment to verify locked records submitted by data collectors to ensure data quality </a:t>
                      </a: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526788914"/>
                  </a:ext>
                </a:extLst>
              </a:tr>
              <a:tr h="1104278">
                <a:tc>
                  <a:txBody>
                    <a:bodyPr/>
                    <a:lstStyle/>
                    <a:p>
                      <a:pPr marL="0" algn="l" defTabSz="914400" rtl="0" eaLnBrk="1" latinLnBrk="0" hangingPunct="1"/>
                      <a:r>
                        <a:rPr lang="en-US" sz="1050" b="1" kern="1200">
                          <a:solidFill>
                            <a:schemeClr val="dk1"/>
                          </a:solidFill>
                        </a:rPr>
                        <a:t>Production Environment – Facility/Ward Data Collection </a:t>
                      </a:r>
                      <a:endParaRPr lang="en-US" sz="1050" b="1" kern="1200">
                        <a:solidFill>
                          <a:schemeClr val="dk1"/>
                        </a:solidFill>
                        <a:latin typeface="+mn-lt"/>
                        <a:ea typeface="+mn-ea"/>
                        <a:cs typeface="+mn-cs"/>
                      </a:endParaRPr>
                    </a:p>
                  </a:txBody>
                  <a:tcPr/>
                </a:tc>
                <a:tc>
                  <a:txBody>
                    <a:bodyPr/>
                    <a:lstStyle/>
                    <a:p>
                      <a:r>
                        <a:rPr lang="en-US" sz="1100"/>
                        <a:t>N/A</a:t>
                      </a:r>
                    </a:p>
                  </a:txBody>
                  <a:tcP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lang="en-US" sz="1100"/>
                        <a:t>Facility admin should use this environment to create a record for their facility and enter facility demographics data. Additionally, admins will enter ward demographics data for each ward that is included in the PPS within their facility. </a:t>
                      </a:r>
                    </a:p>
                  </a:txBody>
                  <a:tcP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solidFill>
                      <a:schemeClr val="bg1"/>
                    </a:solidFill>
                  </a:tcPr>
                </a:tc>
                <a:extLst>
                  <a:ext uri="{0D108BD9-81ED-4DB2-BD59-A6C34878D82A}">
                    <a16:rowId xmlns:a16="http://schemas.microsoft.com/office/drawing/2014/main" val="609860218"/>
                  </a:ext>
                </a:extLst>
              </a:tr>
            </a:tbl>
          </a:graphicData>
        </a:graphic>
      </p:graphicFrame>
      <p:sp>
        <p:nvSpPr>
          <p:cNvPr id="3" name="TextBox 2">
            <a:extLst>
              <a:ext uri="{FF2B5EF4-FFF2-40B4-BE49-F238E27FC236}">
                <a16:creationId xmlns:a16="http://schemas.microsoft.com/office/drawing/2014/main" id="{1277EBFE-FCFC-4EFC-89E5-7790DA62D516}"/>
              </a:ext>
            </a:extLst>
          </p:cNvPr>
          <p:cNvSpPr txBox="1"/>
          <p:nvPr/>
        </p:nvSpPr>
        <p:spPr>
          <a:xfrm>
            <a:off x="66675" y="2185362"/>
            <a:ext cx="2047875" cy="430887"/>
          </a:xfrm>
          <a:prstGeom prst="rect">
            <a:avLst/>
          </a:prstGeom>
          <a:noFill/>
        </p:spPr>
        <p:txBody>
          <a:bodyPr wrap="square" lIns="0" tIns="0" rIns="0" bIns="0" rtlCol="0">
            <a:spAutoFit/>
          </a:bodyPr>
          <a:lstStyle/>
          <a:p>
            <a:pPr algn="ctr">
              <a:spcBef>
                <a:spcPts val="600"/>
              </a:spcBef>
              <a:buSzPct val="100000"/>
            </a:pPr>
            <a:r>
              <a:rPr lang="en-US" sz="1400">
                <a:solidFill>
                  <a:srgbClr val="FF0000"/>
                </a:solidFill>
              </a:rPr>
              <a:t>[CDC may update language] </a:t>
            </a:r>
          </a:p>
        </p:txBody>
      </p:sp>
    </p:spTree>
    <p:extLst>
      <p:ext uri="{BB962C8B-B14F-4D97-AF65-F5344CB8AC3E}">
        <p14:creationId xmlns:p14="http://schemas.microsoft.com/office/powerpoint/2010/main" val="266867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4F07-087D-4458-B0D3-22E33BEEEABE}"/>
              </a:ext>
            </a:extLst>
          </p:cNvPr>
          <p:cNvSpPr>
            <a:spLocks noGrp="1"/>
          </p:cNvSpPr>
          <p:nvPr>
            <p:ph type="title"/>
          </p:nvPr>
        </p:nvSpPr>
        <p:spPr/>
        <p:txBody>
          <a:bodyPr/>
          <a:lstStyle/>
          <a:p>
            <a:r>
              <a:rPr lang="en-US"/>
              <a:t>Accessing the </a:t>
            </a:r>
            <a:r>
              <a:rPr lang="en-US" err="1"/>
              <a:t>REDCap</a:t>
            </a:r>
            <a:r>
              <a:rPr lang="en-US"/>
              <a:t> </a:t>
            </a:r>
          </a:p>
        </p:txBody>
      </p:sp>
      <p:sp>
        <p:nvSpPr>
          <p:cNvPr id="9" name="TextBox 8">
            <a:extLst>
              <a:ext uri="{FF2B5EF4-FFF2-40B4-BE49-F238E27FC236}">
                <a16:creationId xmlns:a16="http://schemas.microsoft.com/office/drawing/2014/main" id="{BC6443A1-4CC6-4018-ABDA-D5EBBEDFA357}"/>
              </a:ext>
            </a:extLst>
          </p:cNvPr>
          <p:cNvSpPr txBox="1"/>
          <p:nvPr/>
        </p:nvSpPr>
        <p:spPr>
          <a:xfrm>
            <a:off x="501650" y="1276350"/>
            <a:ext cx="5213350" cy="2375009"/>
          </a:xfrm>
          <a:prstGeom prst="rect">
            <a:avLst/>
          </a:prstGeom>
          <a:noFill/>
        </p:spPr>
        <p:txBody>
          <a:bodyPr wrap="square" lIns="0" tIns="0" rIns="0" bIns="0" rtlCol="0">
            <a:spAutoFit/>
          </a:bodyPr>
          <a:lstStyle/>
          <a:p>
            <a:pPr marL="285750" indent="-171450">
              <a:spcAft>
                <a:spcPts val="1000"/>
              </a:spcAft>
              <a:buSzPct val="100000"/>
              <a:buFont typeface="Arial" panose="020B0604020202020204" pitchFamily="34" charset="0"/>
              <a:buChar char="•"/>
            </a:pPr>
            <a:r>
              <a:rPr lang="en-US" sz="1100" b="1"/>
              <a:t>TEST environment onboarding</a:t>
            </a:r>
          </a:p>
          <a:p>
            <a:pPr marL="462150" lvl="2" indent="-171450">
              <a:spcAft>
                <a:spcPts val="1000"/>
              </a:spcAft>
              <a:buSzPct val="100000"/>
              <a:buFont typeface="Arial" panose="020B0604020202020204" pitchFamily="34" charset="0"/>
              <a:buChar char="•"/>
            </a:pPr>
            <a:r>
              <a:rPr lang="en-US" sz="1100"/>
              <a:t>Each facility group will be added to the Test environment with multiple test accounts per facility (Data Collector accounts + Facility Admin accounts)</a:t>
            </a:r>
          </a:p>
          <a:p>
            <a:pPr marL="462150" lvl="2" indent="-171450">
              <a:spcAft>
                <a:spcPts val="1000"/>
              </a:spcAft>
              <a:buSzPct val="100000"/>
              <a:buFont typeface="Arial" panose="020B0604020202020204" pitchFamily="34" charset="0"/>
              <a:buChar char="•"/>
            </a:pPr>
            <a:r>
              <a:rPr lang="en-US" sz="1100"/>
              <a:t>Each facility will receive an onboarding email with their test account credentials (These credentials will allow users to only access the Test Environment)</a:t>
            </a:r>
          </a:p>
          <a:p>
            <a:pPr marL="462150" lvl="2" indent="-171450">
              <a:spcAft>
                <a:spcPts val="1000"/>
              </a:spcAft>
              <a:buSzPct val="100000"/>
              <a:buFont typeface="Arial" panose="020B0604020202020204" pitchFamily="34" charset="0"/>
              <a:buChar char="•"/>
            </a:pPr>
            <a:r>
              <a:rPr lang="en-US" sz="1100"/>
              <a:t>Test users can login at this link using their given credentials: </a:t>
            </a:r>
            <a:r>
              <a:rPr lang="en-US" sz="1100">
                <a:hlinkClick r:id="rId2"/>
              </a:rPr>
              <a:t>https://redcap.vanderbilt.edu/</a:t>
            </a:r>
            <a:endParaRPr lang="en-US" sz="1100"/>
          </a:p>
          <a:p>
            <a:pPr marL="462150" lvl="2" indent="-171450">
              <a:spcAft>
                <a:spcPts val="1000"/>
              </a:spcAft>
              <a:buSzPct val="100000"/>
              <a:buFont typeface="Arial" panose="020B0604020202020204" pitchFamily="34" charset="0"/>
              <a:buChar char="•"/>
            </a:pPr>
            <a:r>
              <a:rPr lang="en-US" sz="1100">
                <a:solidFill>
                  <a:srgbClr val="313131"/>
                </a:solidFill>
              </a:rPr>
              <a:t>Once logged in, click on My Projects and “GAIHN-HAI Test Environment” to access the project</a:t>
            </a:r>
            <a:endParaRPr lang="en-US">
              <a:solidFill>
                <a:srgbClr val="313131"/>
              </a:solidFill>
            </a:endParaRPr>
          </a:p>
        </p:txBody>
      </p:sp>
      <p:cxnSp>
        <p:nvCxnSpPr>
          <p:cNvPr id="11" name="Straight Connector 10">
            <a:extLst>
              <a:ext uri="{FF2B5EF4-FFF2-40B4-BE49-F238E27FC236}">
                <a16:creationId xmlns:a16="http://schemas.microsoft.com/office/drawing/2014/main" id="{4214E73B-9593-4294-886F-64AF57F7D06D}"/>
              </a:ext>
            </a:extLst>
          </p:cNvPr>
          <p:cNvCxnSpPr>
            <a:cxnSpLocks/>
          </p:cNvCxnSpPr>
          <p:nvPr/>
        </p:nvCxnSpPr>
        <p:spPr>
          <a:xfrm flipH="1">
            <a:off x="5913435" y="1009651"/>
            <a:ext cx="1" cy="5372099"/>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pic>
        <p:nvPicPr>
          <p:cNvPr id="17" name="Picture 16">
            <a:extLst>
              <a:ext uri="{FF2B5EF4-FFF2-40B4-BE49-F238E27FC236}">
                <a16:creationId xmlns:a16="http://schemas.microsoft.com/office/drawing/2014/main" id="{E343B253-833D-4178-9452-11D14D507900}"/>
              </a:ext>
            </a:extLst>
          </p:cNvPr>
          <p:cNvPicPr>
            <a:picLocks noChangeAspect="1"/>
          </p:cNvPicPr>
          <p:nvPr/>
        </p:nvPicPr>
        <p:blipFill>
          <a:blip r:embed="rId3"/>
          <a:stretch>
            <a:fillRect/>
          </a:stretch>
        </p:blipFill>
        <p:spPr>
          <a:xfrm>
            <a:off x="146017" y="4065005"/>
            <a:ext cx="5468112" cy="2417625"/>
          </a:xfrm>
          <a:prstGeom prst="rect">
            <a:avLst/>
          </a:prstGeom>
        </p:spPr>
      </p:pic>
      <p:sp>
        <p:nvSpPr>
          <p:cNvPr id="22" name="TextBox 21">
            <a:extLst>
              <a:ext uri="{FF2B5EF4-FFF2-40B4-BE49-F238E27FC236}">
                <a16:creationId xmlns:a16="http://schemas.microsoft.com/office/drawing/2014/main" id="{59D4A9AC-6086-4B98-915C-F2780591A3E8}"/>
              </a:ext>
            </a:extLst>
          </p:cNvPr>
          <p:cNvSpPr txBox="1"/>
          <p:nvPr/>
        </p:nvSpPr>
        <p:spPr>
          <a:xfrm>
            <a:off x="6278566" y="1256932"/>
            <a:ext cx="5353050" cy="2800767"/>
          </a:xfrm>
          <a:prstGeom prst="rect">
            <a:avLst/>
          </a:prstGeom>
          <a:noFill/>
        </p:spPr>
        <p:txBody>
          <a:bodyPr wrap="square">
            <a:spAutoFit/>
          </a:bodyPr>
          <a:lstStyle/>
          <a:p>
            <a:pPr marL="171450" indent="-171450">
              <a:buFont typeface="Arial" panose="020B0604020202020204" pitchFamily="34" charset="0"/>
              <a:buChar char="•"/>
            </a:pPr>
            <a:r>
              <a:rPr lang="en-US" sz="1100" b="1"/>
              <a:t>PROD environment onboarding (for Facility/Ward + Patient Data Collection)</a:t>
            </a:r>
            <a:br>
              <a:rPr lang="en-US" sz="1100" b="1"/>
            </a:br>
            <a:endParaRPr lang="en-US" sz="1100" b="1"/>
          </a:p>
          <a:p>
            <a:pPr marL="347850" lvl="2" indent="-171450">
              <a:buFont typeface="Arial" panose="020B0604020202020204" pitchFamily="34" charset="0"/>
              <a:buChar char="•"/>
            </a:pPr>
            <a:r>
              <a:rPr lang="en-US" sz="1100"/>
              <a:t>All users will be added to the Prod environment and receive an email prompting you to create a </a:t>
            </a:r>
            <a:r>
              <a:rPr lang="en-US" sz="1100" err="1"/>
              <a:t>REDCap</a:t>
            </a:r>
            <a:r>
              <a:rPr lang="en-US" sz="1100"/>
              <a:t> account</a:t>
            </a:r>
            <a:br>
              <a:rPr lang="en-US" sz="1100"/>
            </a:br>
            <a:endParaRPr lang="en-US" sz="1100"/>
          </a:p>
          <a:p>
            <a:pPr marL="347850" lvl="2" indent="-171450">
              <a:buFont typeface="Arial" panose="020B0604020202020204" pitchFamily="34" charset="0"/>
              <a:buChar char="•"/>
            </a:pPr>
            <a:r>
              <a:rPr lang="en-US" sz="1100"/>
              <a:t>Once you create an account users can login using this link: </a:t>
            </a:r>
            <a:r>
              <a:rPr lang="en-US" sz="1100">
                <a:hlinkClick r:id="rId2"/>
              </a:rPr>
              <a:t>https://redcap.vanderbilt.edu/</a:t>
            </a:r>
            <a:br>
              <a:rPr lang="en-US" sz="1100"/>
            </a:br>
            <a:endParaRPr lang="en-US" sz="1100"/>
          </a:p>
          <a:p>
            <a:pPr marL="347850" lvl="2" indent="-171450">
              <a:buFont typeface="Arial" panose="020B0604020202020204" pitchFamily="34" charset="0"/>
              <a:buChar char="•"/>
            </a:pPr>
            <a:r>
              <a:rPr lang="en-US" sz="1100"/>
              <a:t>Upon login, you will be prompted to enter your credentials and pass a two-step verification wall (users can verify using their phone or email)</a:t>
            </a:r>
            <a:br>
              <a:rPr lang="en-US" sz="1100"/>
            </a:br>
            <a:endParaRPr lang="en-US" sz="1100"/>
          </a:p>
          <a:p>
            <a:pPr marL="347850" lvl="2" indent="-171450">
              <a:buFont typeface="Arial" panose="020B0604020202020204" pitchFamily="34" charset="0"/>
              <a:buChar char="•"/>
            </a:pPr>
            <a:r>
              <a:rPr lang="en-US" sz="1100"/>
              <a:t>Once logged in, click on My Projects and choose the project you would like to access (Note: Data Collectors will only have access to the Patient Data Collection Prod Environment)</a:t>
            </a:r>
          </a:p>
        </p:txBody>
      </p:sp>
      <p:pic>
        <p:nvPicPr>
          <p:cNvPr id="5" name="Picture 4">
            <a:extLst>
              <a:ext uri="{FF2B5EF4-FFF2-40B4-BE49-F238E27FC236}">
                <a16:creationId xmlns:a16="http://schemas.microsoft.com/office/drawing/2014/main" id="{EEC1E6F4-6723-4DE7-9C32-BBA56F2899B6}"/>
              </a:ext>
            </a:extLst>
          </p:cNvPr>
          <p:cNvPicPr>
            <a:picLocks noChangeAspect="1"/>
          </p:cNvPicPr>
          <p:nvPr/>
        </p:nvPicPr>
        <p:blipFill rotWithShape="1">
          <a:blip r:embed="rId4"/>
          <a:srcRect l="25431" t="18761" r="4681"/>
          <a:stretch/>
        </p:blipFill>
        <p:spPr>
          <a:xfrm>
            <a:off x="5994483" y="4162383"/>
            <a:ext cx="5921213" cy="1942114"/>
          </a:xfrm>
          <a:prstGeom prst="rect">
            <a:avLst/>
          </a:prstGeom>
        </p:spPr>
      </p:pic>
    </p:spTree>
    <p:extLst>
      <p:ext uri="{BB962C8B-B14F-4D97-AF65-F5344CB8AC3E}">
        <p14:creationId xmlns:p14="http://schemas.microsoft.com/office/powerpoint/2010/main" val="273597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a:t>Creating a Patient Record</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171450" y="1948147"/>
            <a:ext cx="3752850" cy="3152204"/>
          </a:xfrm>
        </p:spPr>
        <p:txBody>
          <a:bodyPr>
            <a:normAutofit/>
          </a:bodyPr>
          <a:lstStyle/>
          <a:p>
            <a:pPr marL="514350" indent="-514350">
              <a:buFont typeface="+mj-lt"/>
              <a:buAutoNum type="arabicPeriod"/>
            </a:pPr>
            <a:r>
              <a:rPr lang="en-US" sz="1600"/>
              <a:t>Navigate to the Add/Edit Records tab on the left side of the screen </a:t>
            </a:r>
          </a:p>
          <a:p>
            <a:pPr marL="514350" indent="-514350">
              <a:buFont typeface="+mj-lt"/>
              <a:buAutoNum type="arabicPeriod"/>
            </a:pPr>
            <a:r>
              <a:rPr lang="en-US" sz="1600"/>
              <a:t>Click on the Green ‘Add new record’ button </a:t>
            </a:r>
          </a:p>
          <a:p>
            <a:pPr marL="514350" indent="-514350">
              <a:buFont typeface="+mj-lt"/>
              <a:buAutoNum type="arabicPeriod"/>
            </a:pPr>
            <a:r>
              <a:rPr lang="en-US" sz="1600"/>
              <a:t>You will then be navigated to the Record Home Page to begin the survey </a:t>
            </a:r>
          </a:p>
          <a:p>
            <a:pPr marL="514350" indent="-514350">
              <a:buFont typeface="+mj-lt"/>
              <a:buAutoNum type="arabicPeriod"/>
            </a:pPr>
            <a:r>
              <a:rPr lang="en-US" sz="1600"/>
              <a:t>To begin the survey, click on the Grey status circle next to the first form </a:t>
            </a:r>
          </a:p>
        </p:txBody>
      </p:sp>
      <p:grpSp>
        <p:nvGrpSpPr>
          <p:cNvPr id="13" name="Group 12">
            <a:extLst>
              <a:ext uri="{FF2B5EF4-FFF2-40B4-BE49-F238E27FC236}">
                <a16:creationId xmlns:a16="http://schemas.microsoft.com/office/drawing/2014/main" id="{D7EE8777-C7A2-410D-BE91-B7F4B1DF84D6}"/>
              </a:ext>
            </a:extLst>
          </p:cNvPr>
          <p:cNvGrpSpPr/>
          <p:nvPr/>
        </p:nvGrpSpPr>
        <p:grpSpPr>
          <a:xfrm>
            <a:off x="4001058" y="1219201"/>
            <a:ext cx="7181850" cy="3398267"/>
            <a:chOff x="3981450" y="1563705"/>
            <a:chExt cx="7181850" cy="3398267"/>
          </a:xfrm>
        </p:grpSpPr>
        <p:pic>
          <p:nvPicPr>
            <p:cNvPr id="9" name="Picture 8">
              <a:extLst>
                <a:ext uri="{FF2B5EF4-FFF2-40B4-BE49-F238E27FC236}">
                  <a16:creationId xmlns:a16="http://schemas.microsoft.com/office/drawing/2014/main" id="{C2A10124-99D6-4A8E-A0BE-7C5CEA94911E}"/>
                </a:ext>
              </a:extLst>
            </p:cNvPr>
            <p:cNvPicPr>
              <a:picLocks noChangeAspect="1"/>
            </p:cNvPicPr>
            <p:nvPr/>
          </p:nvPicPr>
          <p:blipFill>
            <a:blip r:embed="rId2"/>
            <a:stretch>
              <a:fillRect/>
            </a:stretch>
          </p:blipFill>
          <p:spPr>
            <a:xfrm>
              <a:off x="3981450" y="1563705"/>
              <a:ext cx="7181850" cy="3398267"/>
            </a:xfrm>
            <a:prstGeom prst="rect">
              <a:avLst/>
            </a:prstGeom>
            <a:ln>
              <a:solidFill>
                <a:schemeClr val="tx1"/>
              </a:solidFill>
            </a:ln>
          </p:spPr>
        </p:pic>
        <p:sp>
          <p:nvSpPr>
            <p:cNvPr id="10" name="Rectangle 9">
              <a:extLst>
                <a:ext uri="{FF2B5EF4-FFF2-40B4-BE49-F238E27FC236}">
                  <a16:creationId xmlns:a16="http://schemas.microsoft.com/office/drawing/2014/main" id="{996E4EA6-F9AA-48B4-9CC6-83D7BCFEE68A}"/>
                </a:ext>
              </a:extLst>
            </p:cNvPr>
            <p:cNvSpPr/>
            <p:nvPr/>
          </p:nvSpPr>
          <p:spPr>
            <a:xfrm>
              <a:off x="3981450" y="3072385"/>
              <a:ext cx="1828800" cy="242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E967FE-DFA3-4921-8FCE-298A03F37402}"/>
                </a:ext>
              </a:extLst>
            </p:cNvPr>
            <p:cNvSpPr/>
            <p:nvPr/>
          </p:nvSpPr>
          <p:spPr>
            <a:xfrm>
              <a:off x="8309753" y="3409950"/>
              <a:ext cx="919972" cy="228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01945FDB-86EF-4D94-8688-E26DA587BC3B}"/>
              </a:ext>
            </a:extLst>
          </p:cNvPr>
          <p:cNvPicPr>
            <a:picLocks noChangeAspect="1"/>
          </p:cNvPicPr>
          <p:nvPr/>
        </p:nvPicPr>
        <p:blipFill>
          <a:blip r:embed="rId3"/>
          <a:stretch>
            <a:fillRect/>
          </a:stretch>
        </p:blipFill>
        <p:spPr>
          <a:xfrm>
            <a:off x="7376082" y="3429000"/>
            <a:ext cx="4115242" cy="3398267"/>
          </a:xfrm>
          <a:prstGeom prst="rect">
            <a:avLst/>
          </a:prstGeom>
          <a:ln>
            <a:solidFill>
              <a:schemeClr val="tx1"/>
            </a:solidFill>
          </a:ln>
        </p:spPr>
      </p:pic>
      <p:sp>
        <p:nvSpPr>
          <p:cNvPr id="18" name="Rectangle 17">
            <a:extLst>
              <a:ext uri="{FF2B5EF4-FFF2-40B4-BE49-F238E27FC236}">
                <a16:creationId xmlns:a16="http://schemas.microsoft.com/office/drawing/2014/main" id="{D662B188-E873-47B6-A5E5-F3442F568EBB}"/>
              </a:ext>
            </a:extLst>
          </p:cNvPr>
          <p:cNvSpPr/>
          <p:nvPr/>
        </p:nvSpPr>
        <p:spPr>
          <a:xfrm>
            <a:off x="8789347" y="4962525"/>
            <a:ext cx="230828" cy="177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97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CAB160-A959-42BE-A5D4-8D9F0F77C1C8}"/>
              </a:ext>
            </a:extLst>
          </p:cNvPr>
          <p:cNvPicPr>
            <a:picLocks noChangeAspect="1"/>
          </p:cNvPicPr>
          <p:nvPr/>
        </p:nvPicPr>
        <p:blipFill>
          <a:blip r:embed="rId2"/>
          <a:stretch>
            <a:fillRect/>
          </a:stretch>
        </p:blipFill>
        <p:spPr>
          <a:xfrm>
            <a:off x="3583614" y="1114426"/>
            <a:ext cx="8385833" cy="5572125"/>
          </a:xfrm>
          <a:prstGeom prst="rect">
            <a:avLst/>
          </a:prstGeom>
          <a:ln>
            <a:solidFill>
              <a:schemeClr val="tx1"/>
            </a:solidFill>
          </a:ln>
        </p:spPr>
      </p:pic>
      <p:sp>
        <p:nvSpPr>
          <p:cNvPr id="2" name="Title 1">
            <a:extLst>
              <a:ext uri="{FF2B5EF4-FFF2-40B4-BE49-F238E27FC236}">
                <a16:creationId xmlns:a16="http://schemas.microsoft.com/office/drawing/2014/main" id="{ABAFAEEC-86F7-4C12-B0FA-5F4AD3539B1B}"/>
              </a:ext>
            </a:extLst>
          </p:cNvPr>
          <p:cNvSpPr>
            <a:spLocks noGrp="1"/>
          </p:cNvSpPr>
          <p:nvPr>
            <p:ph type="title"/>
          </p:nvPr>
        </p:nvSpPr>
        <p:spPr/>
        <p:txBody>
          <a:bodyPr/>
          <a:lstStyle/>
          <a:p>
            <a:r>
              <a:rPr lang="en-US"/>
              <a:t>Navigation Pane/Form Status </a:t>
            </a:r>
          </a:p>
        </p:txBody>
      </p:sp>
      <p:sp>
        <p:nvSpPr>
          <p:cNvPr id="3" name="Content Placeholder 2">
            <a:extLst>
              <a:ext uri="{FF2B5EF4-FFF2-40B4-BE49-F238E27FC236}">
                <a16:creationId xmlns:a16="http://schemas.microsoft.com/office/drawing/2014/main" id="{292C4E7B-C880-4EE7-B3DD-C728F6F39D7D}"/>
              </a:ext>
            </a:extLst>
          </p:cNvPr>
          <p:cNvSpPr>
            <a:spLocks noGrp="1"/>
          </p:cNvSpPr>
          <p:nvPr>
            <p:ph idx="1"/>
          </p:nvPr>
        </p:nvSpPr>
        <p:spPr>
          <a:xfrm>
            <a:off x="372621" y="1690688"/>
            <a:ext cx="2873499" cy="4665028"/>
          </a:xfrm>
        </p:spPr>
        <p:txBody>
          <a:bodyPr>
            <a:normAutofit fontScale="92500" lnSpcReduction="10000"/>
          </a:bodyPr>
          <a:lstStyle/>
          <a:p>
            <a:pPr marL="342900" indent="-342900">
              <a:buFont typeface="+mj-lt"/>
              <a:buAutoNum type="arabicPeriod"/>
            </a:pPr>
            <a:r>
              <a:rPr lang="en-US" sz="1400"/>
              <a:t>Once a record is created a navigation pane will appear on the left side containing all forms in the survey – users can click on different forms to navigate to that form</a:t>
            </a:r>
          </a:p>
          <a:p>
            <a:pPr lvl="3"/>
            <a:r>
              <a:rPr lang="en-US" sz="1400" b="1"/>
              <a:t>NOTE: </a:t>
            </a:r>
            <a:r>
              <a:rPr lang="en-US" sz="1400"/>
              <a:t>Certain forms will be greyed out until necessary criteria is met (not all forms need to be accessed – this is based on certain data entered)</a:t>
            </a:r>
          </a:p>
          <a:p>
            <a:pPr marL="342900" indent="-342900">
              <a:buFont typeface="+mj-lt"/>
              <a:buAutoNum type="arabicPeriod"/>
            </a:pPr>
            <a:r>
              <a:rPr lang="en-US" sz="1400"/>
              <a:t>As users go through the survey, the form status must be updated based on the completeness of data entered</a:t>
            </a:r>
          </a:p>
          <a:p>
            <a:pPr marL="800100" lvl="1" indent="-342900">
              <a:buFont typeface="+mj-lt"/>
              <a:buAutoNum type="alphaLcParenR"/>
            </a:pPr>
            <a:r>
              <a:rPr lang="en-US" sz="1000"/>
              <a:t>Complete = green status</a:t>
            </a:r>
          </a:p>
          <a:p>
            <a:pPr marL="800100" lvl="1" indent="-342900">
              <a:buFont typeface="+mj-lt"/>
              <a:buAutoNum type="alphaLcParenR"/>
            </a:pPr>
            <a:r>
              <a:rPr lang="en-US" sz="1000"/>
              <a:t>Incomplete = red status </a:t>
            </a:r>
          </a:p>
          <a:p>
            <a:pPr marL="342900" indent="-342900">
              <a:buFont typeface="+mj-lt"/>
              <a:buAutoNum type="arabicPeriod"/>
            </a:pPr>
            <a:r>
              <a:rPr lang="en-US" sz="1400"/>
              <a:t>Click on Save &amp; Go to next form once until all forms are complete (marked green)</a:t>
            </a:r>
          </a:p>
        </p:txBody>
      </p:sp>
      <p:sp>
        <p:nvSpPr>
          <p:cNvPr id="8" name="Rectangle 7">
            <a:extLst>
              <a:ext uri="{FF2B5EF4-FFF2-40B4-BE49-F238E27FC236}">
                <a16:creationId xmlns:a16="http://schemas.microsoft.com/office/drawing/2014/main" id="{C3077F1A-9CCE-4488-9249-335276EB954E}"/>
              </a:ext>
            </a:extLst>
          </p:cNvPr>
          <p:cNvSpPr/>
          <p:nvPr/>
        </p:nvSpPr>
        <p:spPr>
          <a:xfrm>
            <a:off x="3566303" y="3095625"/>
            <a:ext cx="2082022" cy="2062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7F4482-A402-4B87-B7D9-9622EF7BA9F6}"/>
              </a:ext>
            </a:extLst>
          </p:cNvPr>
          <p:cNvSpPr/>
          <p:nvPr/>
        </p:nvSpPr>
        <p:spPr>
          <a:xfrm>
            <a:off x="8934069" y="4933950"/>
            <a:ext cx="859536" cy="224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10D8CB-9F69-451C-891C-C7B7D6E67CE2}"/>
              </a:ext>
            </a:extLst>
          </p:cNvPr>
          <p:cNvSpPr/>
          <p:nvPr/>
        </p:nvSpPr>
        <p:spPr>
          <a:xfrm>
            <a:off x="9901805" y="5606413"/>
            <a:ext cx="2067641" cy="10801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9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1302-56E1-45EB-9BEA-9EAE6C533019}"/>
              </a:ext>
            </a:extLst>
          </p:cNvPr>
          <p:cNvSpPr>
            <a:spLocks noGrp="1"/>
          </p:cNvSpPr>
          <p:nvPr>
            <p:ph type="title"/>
          </p:nvPr>
        </p:nvSpPr>
        <p:spPr/>
        <p:txBody>
          <a:bodyPr/>
          <a:lstStyle/>
          <a:p>
            <a:r>
              <a:rPr lang="en-US"/>
              <a:t>Submitting/Saving a Patient Record </a:t>
            </a:r>
          </a:p>
        </p:txBody>
      </p:sp>
      <p:sp>
        <p:nvSpPr>
          <p:cNvPr id="3" name="Content Placeholder 2">
            <a:extLst>
              <a:ext uri="{FF2B5EF4-FFF2-40B4-BE49-F238E27FC236}">
                <a16:creationId xmlns:a16="http://schemas.microsoft.com/office/drawing/2014/main" id="{EDE64373-6449-4E3F-A683-CAA61060A48B}"/>
              </a:ext>
            </a:extLst>
          </p:cNvPr>
          <p:cNvSpPr>
            <a:spLocks noGrp="1"/>
          </p:cNvSpPr>
          <p:nvPr>
            <p:ph idx="1"/>
          </p:nvPr>
        </p:nvSpPr>
        <p:spPr>
          <a:xfrm>
            <a:off x="838200" y="1825625"/>
            <a:ext cx="3038856" cy="4351338"/>
          </a:xfrm>
        </p:spPr>
        <p:txBody>
          <a:bodyPr>
            <a:normAutofit fontScale="92500" lnSpcReduction="10000"/>
          </a:bodyPr>
          <a:lstStyle/>
          <a:p>
            <a:pPr marL="342900" indent="-342900">
              <a:buFont typeface="+mj-lt"/>
              <a:buAutoNum type="arabicPeriod"/>
            </a:pPr>
            <a:r>
              <a:rPr lang="en-US" sz="1400"/>
              <a:t>Once all forms are Complete (Green status), users should navigate to the Survey Submission page and mark the form status as Unverified (yellow) </a:t>
            </a:r>
          </a:p>
          <a:p>
            <a:pPr marL="342900" indent="-342900">
              <a:buFont typeface="+mj-lt"/>
              <a:buAutoNum type="arabicPeriod"/>
            </a:pPr>
            <a:r>
              <a:rPr lang="en-US" sz="1400"/>
              <a:t>Click on Save &amp; Stay to save the form status </a:t>
            </a:r>
          </a:p>
          <a:p>
            <a:pPr marL="342900" indent="-342900">
              <a:buFont typeface="+mj-lt"/>
              <a:buAutoNum type="arabicPeriod"/>
            </a:pPr>
            <a:r>
              <a:rPr lang="en-US" sz="1400"/>
              <a:t>Click on Lock entire record at the bottom of the navigation pane to alert a facility admin that the record is ready for review </a:t>
            </a:r>
          </a:p>
          <a:p>
            <a:pPr marL="356400" lvl="4" indent="0">
              <a:buNone/>
            </a:pPr>
            <a:r>
              <a:rPr kumimoji="0" lang="en-US" sz="1200" b="1" i="0" u="none" strike="noStrike" kern="1200" cap="none" spc="0" normalizeH="0" baseline="0" noProof="0">
                <a:ln>
                  <a:noFill/>
                </a:ln>
                <a:solidFill>
                  <a:srgbClr val="FF0000"/>
                </a:solidFill>
                <a:effectLst/>
                <a:uLnTx/>
                <a:uFillTx/>
                <a:latin typeface="Verdana"/>
                <a:ea typeface="+mn-ea"/>
                <a:cs typeface="+mn-cs"/>
              </a:rPr>
              <a:t>NOTE: </a:t>
            </a:r>
            <a:r>
              <a:rPr lang="en-US" sz="1200">
                <a:solidFill>
                  <a:srgbClr val="FF0000"/>
                </a:solidFill>
                <a:latin typeface="Verdana"/>
              </a:rPr>
              <a:t>A record is ready for review by a facility admin when the Survey Submission Status is Unverified (Yellow status) and the record is locked </a:t>
            </a:r>
          </a:p>
          <a:p>
            <a:pPr marL="342900" lvl="2" indent="-342900">
              <a:buFont typeface="+mj-lt"/>
              <a:buAutoNum type="arabicPeriod" startAt="4"/>
              <a:defRPr/>
            </a:pPr>
            <a:r>
              <a:rPr lang="en-US" sz="1400"/>
              <a:t>Users can then click on Save &amp; Exit Form to navigate to the Record Home Page </a:t>
            </a:r>
          </a:p>
          <a:p>
            <a:endParaRPr lang="en-US" sz="1400"/>
          </a:p>
        </p:txBody>
      </p:sp>
      <p:pic>
        <p:nvPicPr>
          <p:cNvPr id="8" name="Picture 7">
            <a:extLst>
              <a:ext uri="{FF2B5EF4-FFF2-40B4-BE49-F238E27FC236}">
                <a16:creationId xmlns:a16="http://schemas.microsoft.com/office/drawing/2014/main" id="{F5718CF6-540B-42D3-ABE6-5AFD6B26C962}"/>
              </a:ext>
            </a:extLst>
          </p:cNvPr>
          <p:cNvPicPr>
            <a:picLocks noChangeAspect="1"/>
          </p:cNvPicPr>
          <p:nvPr/>
        </p:nvPicPr>
        <p:blipFill>
          <a:blip r:embed="rId2"/>
          <a:stretch>
            <a:fillRect/>
          </a:stretch>
        </p:blipFill>
        <p:spPr>
          <a:xfrm>
            <a:off x="4143374" y="1958975"/>
            <a:ext cx="7755999" cy="3216751"/>
          </a:xfrm>
          <a:prstGeom prst="rect">
            <a:avLst/>
          </a:prstGeom>
          <a:ln>
            <a:solidFill>
              <a:schemeClr val="tx1"/>
            </a:solidFill>
          </a:ln>
        </p:spPr>
      </p:pic>
      <p:sp>
        <p:nvSpPr>
          <p:cNvPr id="9" name="Rectangle 8">
            <a:extLst>
              <a:ext uri="{FF2B5EF4-FFF2-40B4-BE49-F238E27FC236}">
                <a16:creationId xmlns:a16="http://schemas.microsoft.com/office/drawing/2014/main" id="{A01E0C03-0B28-4A4B-8726-12480CF744E7}"/>
              </a:ext>
            </a:extLst>
          </p:cNvPr>
          <p:cNvSpPr/>
          <p:nvPr/>
        </p:nvSpPr>
        <p:spPr>
          <a:xfrm>
            <a:off x="9515094" y="3044952"/>
            <a:ext cx="859536" cy="384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B5849B-3B82-4B87-A3AF-38DD7C9074BA}"/>
              </a:ext>
            </a:extLst>
          </p:cNvPr>
          <p:cNvSpPr/>
          <p:nvPr/>
        </p:nvSpPr>
        <p:spPr>
          <a:xfrm>
            <a:off x="4143373" y="4676774"/>
            <a:ext cx="1295401" cy="409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3700BD-45B4-453C-83A8-36ABE0F16F14}"/>
              </a:ext>
            </a:extLst>
          </p:cNvPr>
          <p:cNvSpPr/>
          <p:nvPr/>
        </p:nvSpPr>
        <p:spPr>
          <a:xfrm>
            <a:off x="10374630" y="3848894"/>
            <a:ext cx="97917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6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Record Home Page </a:t>
            </a:r>
          </a:p>
        </p:txBody>
      </p:sp>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normAutofit/>
          </a:bodyPr>
          <a:lstStyle/>
          <a:p>
            <a:pPr marL="342900" indent="-342900">
              <a:buFont typeface="+mj-lt"/>
              <a:buAutoNum type="arabicPeriod"/>
            </a:pPr>
            <a:endParaRPr lang="en-US" sz="1400"/>
          </a:p>
          <a:p>
            <a:pPr marL="342900" indent="-342900">
              <a:buFont typeface="+mj-lt"/>
              <a:buAutoNum type="arabicPeriod"/>
            </a:pPr>
            <a:r>
              <a:rPr lang="en-US" sz="1400"/>
              <a:t>After saving and exiting the form, users will be navigated to the Record Home Page</a:t>
            </a:r>
          </a:p>
          <a:p>
            <a:pPr marL="342900" indent="-342900">
              <a:buFont typeface="+mj-lt"/>
              <a:buAutoNum type="arabicPeriod"/>
            </a:pPr>
            <a:r>
              <a:rPr lang="en-US" sz="1400"/>
              <a:t>Users can click on the ‘Choose action for record’ drop down list to complete different actions for the record </a:t>
            </a:r>
          </a:p>
          <a:p>
            <a:pPr marL="342900" indent="-342900">
              <a:buFont typeface="+mj-lt"/>
              <a:buAutoNum type="arabicPeriod"/>
            </a:pPr>
            <a:r>
              <a:rPr lang="en-US" sz="1400">
                <a:highlight>
                  <a:srgbClr val="FFFF00"/>
                </a:highlight>
              </a:rPr>
              <a:t>Rename record? </a:t>
            </a:r>
          </a:p>
          <a:p>
            <a:pPr marL="342900" indent="-342900">
              <a:buFont typeface="+mj-lt"/>
              <a:buAutoNum type="arabicPeriod"/>
            </a:pPr>
            <a:endParaRPr lang="en-US" sz="1400">
              <a:highlight>
                <a:srgbClr val="FFFF00"/>
              </a:highlight>
            </a:endParaRPr>
          </a:p>
          <a:p>
            <a:pPr marL="0" indent="0">
              <a:buNone/>
            </a:pPr>
            <a:r>
              <a:rPr lang="en-US" sz="1400"/>
              <a:t>Note: Users can also access a record’s Home Page by navigating to the Record Status Dashboard and clicking on the Record ID name</a:t>
            </a: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pic>
        <p:nvPicPr>
          <p:cNvPr id="9" name="Picture 8">
            <a:extLst>
              <a:ext uri="{FF2B5EF4-FFF2-40B4-BE49-F238E27FC236}">
                <a16:creationId xmlns:a16="http://schemas.microsoft.com/office/drawing/2014/main" id="{28898178-1327-4C7A-9007-8B478DFCAD28}"/>
              </a:ext>
            </a:extLst>
          </p:cNvPr>
          <p:cNvPicPr>
            <a:picLocks noChangeAspect="1"/>
          </p:cNvPicPr>
          <p:nvPr/>
        </p:nvPicPr>
        <p:blipFill rotWithShape="1">
          <a:blip r:embed="rId2"/>
          <a:srcRect t="5781"/>
          <a:stretch/>
        </p:blipFill>
        <p:spPr>
          <a:xfrm>
            <a:off x="3843376" y="1877966"/>
            <a:ext cx="8031937" cy="4722090"/>
          </a:xfrm>
          <a:prstGeom prst="rect">
            <a:avLst/>
          </a:prstGeom>
          <a:ln>
            <a:solidFill>
              <a:schemeClr val="tx1"/>
            </a:solidFill>
          </a:ln>
        </p:spPr>
      </p:pic>
      <p:sp>
        <p:nvSpPr>
          <p:cNvPr id="12" name="Rectangle 11">
            <a:extLst>
              <a:ext uri="{FF2B5EF4-FFF2-40B4-BE49-F238E27FC236}">
                <a16:creationId xmlns:a16="http://schemas.microsoft.com/office/drawing/2014/main" id="{60039A2D-B8CA-413D-96C8-80FB23F7676D}"/>
              </a:ext>
            </a:extLst>
          </p:cNvPr>
          <p:cNvSpPr/>
          <p:nvPr/>
        </p:nvSpPr>
        <p:spPr>
          <a:xfrm>
            <a:off x="6240398" y="2776624"/>
            <a:ext cx="3017901" cy="1566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89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52D0-FBEF-4284-BB98-7D9A55E7D2D5}"/>
              </a:ext>
            </a:extLst>
          </p:cNvPr>
          <p:cNvSpPr>
            <a:spLocks noGrp="1"/>
          </p:cNvSpPr>
          <p:nvPr>
            <p:ph type="title"/>
          </p:nvPr>
        </p:nvSpPr>
        <p:spPr/>
        <p:txBody>
          <a:bodyPr/>
          <a:lstStyle/>
          <a:p>
            <a:r>
              <a:rPr lang="en-US"/>
              <a:t>Record Status Dashboard </a:t>
            </a:r>
          </a:p>
        </p:txBody>
      </p:sp>
      <p:sp>
        <p:nvSpPr>
          <p:cNvPr id="3" name="Content Placeholder 2">
            <a:extLst>
              <a:ext uri="{FF2B5EF4-FFF2-40B4-BE49-F238E27FC236}">
                <a16:creationId xmlns:a16="http://schemas.microsoft.com/office/drawing/2014/main" id="{21FCB39E-AD47-48B6-83B6-0A675A113C84}"/>
              </a:ext>
            </a:extLst>
          </p:cNvPr>
          <p:cNvSpPr>
            <a:spLocks noGrp="1"/>
          </p:cNvSpPr>
          <p:nvPr>
            <p:ph idx="1"/>
          </p:nvPr>
        </p:nvSpPr>
        <p:spPr>
          <a:xfrm>
            <a:off x="316687" y="1588222"/>
            <a:ext cx="2750363" cy="4722089"/>
          </a:xfrm>
        </p:spPr>
        <p:txBody>
          <a:bodyPr/>
          <a:lstStyle/>
          <a:p>
            <a:pPr marL="342900" indent="-342900">
              <a:buFont typeface="+mj-lt"/>
              <a:buAutoNum type="arabicPeriod"/>
            </a:pPr>
            <a:endParaRPr lang="en-US" sz="1400"/>
          </a:p>
          <a:p>
            <a:pPr marL="342900" indent="-342900">
              <a:buFont typeface="+mj-lt"/>
              <a:buAutoNum type="arabicPeriod"/>
            </a:pPr>
            <a:r>
              <a:rPr lang="en-US" sz="1400"/>
              <a:t>Users can access the Record Status Dashboard to view the record status of all patient surveys for their facility </a:t>
            </a:r>
          </a:p>
          <a:p>
            <a:pPr marL="342900" indent="-342900">
              <a:buFont typeface="+mj-lt"/>
              <a:buAutoNum type="arabicPeriod"/>
            </a:pPr>
            <a:r>
              <a:rPr lang="en-US" sz="1400"/>
              <a:t>Click on a Record ID to navigate to the Record Home Page </a:t>
            </a:r>
          </a:p>
          <a:p>
            <a:pPr marL="342900" indent="-342900">
              <a:buFont typeface="+mj-lt"/>
              <a:buAutoNum type="arabicPeriod"/>
            </a:pPr>
            <a:r>
              <a:rPr lang="en-US" sz="1400"/>
              <a:t>Click on a status circle in a record to navigate to that specific form in the survey</a:t>
            </a:r>
          </a:p>
          <a:p>
            <a:pPr marL="800100" lvl="1" indent="-342900">
              <a:buFont typeface="+mj-lt"/>
              <a:buAutoNum type="alphaLcParenR"/>
            </a:pPr>
            <a:r>
              <a:rPr lang="en-US" sz="1000"/>
              <a:t>NOTE: Users should only be able to view data in records that they create  </a:t>
            </a:r>
          </a:p>
          <a:p>
            <a:pPr marL="457200" lvl="1" indent="0">
              <a:buNone/>
            </a:pPr>
            <a:r>
              <a:rPr lang="en-US" sz="1000">
                <a:highlight>
                  <a:srgbClr val="FFFF00"/>
                </a:highlight>
              </a:rPr>
              <a:t> </a:t>
            </a:r>
          </a:p>
          <a:p>
            <a:pPr marL="342900" indent="-342900">
              <a:buFont typeface="+mj-lt"/>
              <a:buAutoNum type="arabicPeriod"/>
            </a:pPr>
            <a:endParaRPr lang="en-US" sz="1400">
              <a:highlight>
                <a:srgbClr val="FFFF00"/>
              </a:highlight>
            </a:endParaRPr>
          </a:p>
          <a:p>
            <a:pPr marL="342900" indent="-342900">
              <a:buFont typeface="+mj-lt"/>
              <a:buAutoNum type="arabicPeriod"/>
            </a:pPr>
            <a:endParaRPr lang="en-US" sz="1400"/>
          </a:p>
          <a:p>
            <a:pPr marL="342900" indent="-342900">
              <a:buFont typeface="+mj-lt"/>
              <a:buAutoNum type="arabicPeriod"/>
            </a:pPr>
            <a:endParaRPr lang="en-US" sz="1400"/>
          </a:p>
          <a:p>
            <a:pPr marL="0" indent="0">
              <a:buNone/>
            </a:pPr>
            <a:endParaRPr lang="en-US" sz="1400"/>
          </a:p>
        </p:txBody>
      </p:sp>
      <p:pic>
        <p:nvPicPr>
          <p:cNvPr id="5" name="Picture 4">
            <a:extLst>
              <a:ext uri="{FF2B5EF4-FFF2-40B4-BE49-F238E27FC236}">
                <a16:creationId xmlns:a16="http://schemas.microsoft.com/office/drawing/2014/main" id="{4BF5171C-8C4C-46B8-B327-B885B3DDE00C}"/>
              </a:ext>
            </a:extLst>
          </p:cNvPr>
          <p:cNvPicPr>
            <a:picLocks noChangeAspect="1"/>
          </p:cNvPicPr>
          <p:nvPr/>
        </p:nvPicPr>
        <p:blipFill rotWithShape="1">
          <a:blip r:embed="rId2"/>
          <a:srcRect t="6103"/>
          <a:stretch/>
        </p:blipFill>
        <p:spPr>
          <a:xfrm>
            <a:off x="3183712" y="1876425"/>
            <a:ext cx="8855888" cy="4433888"/>
          </a:xfrm>
          <a:prstGeom prst="rect">
            <a:avLst/>
          </a:prstGeom>
          <a:ln>
            <a:solidFill>
              <a:schemeClr val="tx1"/>
            </a:solidFill>
          </a:ln>
        </p:spPr>
      </p:pic>
      <p:sp>
        <p:nvSpPr>
          <p:cNvPr id="6" name="Rectangle 5">
            <a:extLst>
              <a:ext uri="{FF2B5EF4-FFF2-40B4-BE49-F238E27FC236}">
                <a16:creationId xmlns:a16="http://schemas.microsoft.com/office/drawing/2014/main" id="{2A08A4FF-2D40-4D17-BF92-25556FA80165}"/>
              </a:ext>
            </a:extLst>
          </p:cNvPr>
          <p:cNvSpPr/>
          <p:nvPr/>
        </p:nvSpPr>
        <p:spPr>
          <a:xfrm>
            <a:off x="3183712" y="3428999"/>
            <a:ext cx="1578788"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850115-CBDE-4FDF-9EFF-ABCEB6BAE08A}"/>
              </a:ext>
            </a:extLst>
          </p:cNvPr>
          <p:cNvSpPr/>
          <p:nvPr/>
        </p:nvSpPr>
        <p:spPr>
          <a:xfrm>
            <a:off x="7821549" y="5569522"/>
            <a:ext cx="417576" cy="240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7C9FD4-46A9-4A30-8695-F3D4971A37F8}"/>
              </a:ext>
            </a:extLst>
          </p:cNvPr>
          <p:cNvSpPr/>
          <p:nvPr/>
        </p:nvSpPr>
        <p:spPr>
          <a:xfrm>
            <a:off x="5236464" y="5535930"/>
            <a:ext cx="316611"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07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AFCD-B483-45C1-A0EA-7B7155ECE3D2}"/>
              </a:ext>
            </a:extLst>
          </p:cNvPr>
          <p:cNvSpPr>
            <a:spLocks noGrp="1"/>
          </p:cNvSpPr>
          <p:nvPr>
            <p:ph type="title"/>
          </p:nvPr>
        </p:nvSpPr>
        <p:spPr/>
        <p:txBody>
          <a:bodyPr/>
          <a:lstStyle/>
          <a:p>
            <a:r>
              <a:rPr lang="en-US"/>
              <a:t>Creating a Facility/Ward Record</a:t>
            </a:r>
          </a:p>
        </p:txBody>
      </p:sp>
      <p:sp>
        <p:nvSpPr>
          <p:cNvPr id="3" name="Content Placeholder 2">
            <a:extLst>
              <a:ext uri="{FF2B5EF4-FFF2-40B4-BE49-F238E27FC236}">
                <a16:creationId xmlns:a16="http://schemas.microsoft.com/office/drawing/2014/main" id="{52CA7954-B3D9-4DF5-935E-85C05D032917}"/>
              </a:ext>
            </a:extLst>
          </p:cNvPr>
          <p:cNvSpPr>
            <a:spLocks noGrp="1"/>
          </p:cNvSpPr>
          <p:nvPr>
            <p:ph idx="1"/>
          </p:nvPr>
        </p:nvSpPr>
        <p:spPr>
          <a:xfrm>
            <a:off x="638696" y="1848357"/>
            <a:ext cx="3752850" cy="3152204"/>
          </a:xfrm>
        </p:spPr>
        <p:txBody>
          <a:bodyPr>
            <a:noAutofit/>
          </a:bodyPr>
          <a:lstStyle/>
          <a:p>
            <a:r>
              <a:rPr lang="en-US" sz="1400" b="1"/>
              <a:t>Note: </a:t>
            </a:r>
            <a:r>
              <a:rPr lang="en-US" sz="1400"/>
              <a:t>A record will need to be created for each facility that is participating in the PPS. Multiple wards can be associated with a facility by adding additional instances in the Ward Form. </a:t>
            </a:r>
            <a:br>
              <a:rPr lang="en-US" sz="1400"/>
            </a:br>
            <a:endParaRPr lang="en-US" sz="1400" b="1"/>
          </a:p>
          <a:p>
            <a:pPr marL="514350" indent="-514350">
              <a:buFont typeface="+mj-lt"/>
              <a:buAutoNum type="arabicPeriod"/>
            </a:pPr>
            <a:r>
              <a:rPr lang="en-US" sz="1400"/>
              <a:t>To create a new record, navigate to the Add/Edit Records tab on the left side of the screen </a:t>
            </a:r>
          </a:p>
          <a:p>
            <a:pPr marL="514350" indent="-514350">
              <a:buFont typeface="+mj-lt"/>
              <a:buAutoNum type="arabicPeriod"/>
            </a:pPr>
            <a:r>
              <a:rPr lang="en-US" sz="1400"/>
              <a:t>Click on the Green ‘Add new record’ button </a:t>
            </a:r>
          </a:p>
          <a:p>
            <a:pPr marL="514350" indent="-514350">
              <a:buFont typeface="+mj-lt"/>
              <a:buAutoNum type="arabicPeriod"/>
            </a:pPr>
            <a:r>
              <a:rPr lang="en-US" sz="1400"/>
              <a:t>You will then be navigated to the Record Home Page to begin the survey </a:t>
            </a:r>
          </a:p>
          <a:p>
            <a:pPr marL="514350" indent="-514350">
              <a:buFont typeface="+mj-lt"/>
              <a:buAutoNum type="arabicPeriod"/>
            </a:pPr>
            <a:r>
              <a:rPr lang="en-US" sz="1400"/>
              <a:t>To begin the survey, click on the Grey status circle next to the first form </a:t>
            </a:r>
          </a:p>
        </p:txBody>
      </p:sp>
      <p:grpSp>
        <p:nvGrpSpPr>
          <p:cNvPr id="13" name="Group 12">
            <a:extLst>
              <a:ext uri="{FF2B5EF4-FFF2-40B4-BE49-F238E27FC236}">
                <a16:creationId xmlns:a16="http://schemas.microsoft.com/office/drawing/2014/main" id="{D7EE8777-C7A2-410D-BE91-B7F4B1DF84D6}"/>
              </a:ext>
            </a:extLst>
          </p:cNvPr>
          <p:cNvGrpSpPr/>
          <p:nvPr/>
        </p:nvGrpSpPr>
        <p:grpSpPr>
          <a:xfrm>
            <a:off x="4757803" y="1595678"/>
            <a:ext cx="7181850" cy="3152204"/>
            <a:chOff x="3981450" y="1809768"/>
            <a:chExt cx="7181850" cy="3152204"/>
          </a:xfrm>
        </p:grpSpPr>
        <p:pic>
          <p:nvPicPr>
            <p:cNvPr id="9" name="Picture 8">
              <a:extLst>
                <a:ext uri="{FF2B5EF4-FFF2-40B4-BE49-F238E27FC236}">
                  <a16:creationId xmlns:a16="http://schemas.microsoft.com/office/drawing/2014/main" id="{C2A10124-99D6-4A8E-A0BE-7C5CEA94911E}"/>
                </a:ext>
              </a:extLst>
            </p:cNvPr>
            <p:cNvPicPr>
              <a:picLocks noChangeAspect="1"/>
            </p:cNvPicPr>
            <p:nvPr/>
          </p:nvPicPr>
          <p:blipFill rotWithShape="1">
            <a:blip r:embed="rId2"/>
            <a:srcRect t="7241"/>
            <a:stretch/>
          </p:blipFill>
          <p:spPr>
            <a:xfrm>
              <a:off x="3981450" y="1809768"/>
              <a:ext cx="7181850" cy="3152204"/>
            </a:xfrm>
            <a:prstGeom prst="rect">
              <a:avLst/>
            </a:prstGeom>
            <a:ln>
              <a:solidFill>
                <a:schemeClr val="tx1"/>
              </a:solidFill>
            </a:ln>
          </p:spPr>
        </p:pic>
        <p:sp>
          <p:nvSpPr>
            <p:cNvPr id="10" name="Rectangle 9">
              <a:extLst>
                <a:ext uri="{FF2B5EF4-FFF2-40B4-BE49-F238E27FC236}">
                  <a16:creationId xmlns:a16="http://schemas.microsoft.com/office/drawing/2014/main" id="{996E4EA6-F9AA-48B4-9CC6-83D7BCFEE68A}"/>
                </a:ext>
              </a:extLst>
            </p:cNvPr>
            <p:cNvSpPr/>
            <p:nvPr/>
          </p:nvSpPr>
          <p:spPr>
            <a:xfrm>
              <a:off x="3981450" y="3072385"/>
              <a:ext cx="1828800" cy="2423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E967FE-DFA3-4921-8FCE-298A03F37402}"/>
                </a:ext>
              </a:extLst>
            </p:cNvPr>
            <p:cNvSpPr/>
            <p:nvPr/>
          </p:nvSpPr>
          <p:spPr>
            <a:xfrm>
              <a:off x="8309753" y="3409950"/>
              <a:ext cx="919972" cy="228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463688CD-A983-4596-8F36-669208B0BB65}"/>
              </a:ext>
            </a:extLst>
          </p:cNvPr>
          <p:cNvPicPr>
            <a:picLocks noChangeAspect="1"/>
          </p:cNvPicPr>
          <p:nvPr/>
        </p:nvPicPr>
        <p:blipFill>
          <a:blip r:embed="rId3"/>
          <a:stretch>
            <a:fillRect/>
          </a:stretch>
        </p:blipFill>
        <p:spPr>
          <a:xfrm>
            <a:off x="6945362" y="3563956"/>
            <a:ext cx="4607942" cy="3196451"/>
          </a:xfrm>
          <a:prstGeom prst="rect">
            <a:avLst/>
          </a:prstGeom>
          <a:ln>
            <a:solidFill>
              <a:schemeClr val="tx1"/>
            </a:solidFill>
          </a:ln>
        </p:spPr>
      </p:pic>
      <p:sp>
        <p:nvSpPr>
          <p:cNvPr id="18" name="Rectangle 17">
            <a:extLst>
              <a:ext uri="{FF2B5EF4-FFF2-40B4-BE49-F238E27FC236}">
                <a16:creationId xmlns:a16="http://schemas.microsoft.com/office/drawing/2014/main" id="{D662B188-E873-47B6-A5E5-F3442F568EBB}"/>
              </a:ext>
            </a:extLst>
          </p:cNvPr>
          <p:cNvSpPr/>
          <p:nvPr/>
        </p:nvSpPr>
        <p:spPr>
          <a:xfrm>
            <a:off x="8548994" y="5313378"/>
            <a:ext cx="230828" cy="177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9280B5-F92F-4324-B847-90BAD04D6FB2}"/>
              </a:ext>
            </a:extLst>
          </p:cNvPr>
          <p:cNvSpPr txBox="1"/>
          <p:nvPr/>
        </p:nvSpPr>
        <p:spPr>
          <a:xfrm>
            <a:off x="8439708" y="93568"/>
            <a:ext cx="4676775" cy="169277"/>
          </a:xfrm>
          <a:prstGeom prst="rect">
            <a:avLst/>
          </a:prstGeom>
          <a:noFill/>
        </p:spPr>
        <p:txBody>
          <a:bodyPr wrap="square" lIns="0" tIns="0" rIns="0" bIns="0" rtlCol="0">
            <a:spAutoFit/>
          </a:bodyPr>
          <a:lstStyle/>
          <a:p>
            <a:pPr algn="ctr">
              <a:spcBef>
                <a:spcPts val="600"/>
              </a:spcBef>
              <a:buSzPct val="100000"/>
            </a:pPr>
            <a:r>
              <a:rPr lang="en-US" sz="1100">
                <a:solidFill>
                  <a:schemeClr val="bg1">
                    <a:lumMod val="50000"/>
                  </a:schemeClr>
                </a:solidFill>
              </a:rPr>
              <a:t>Facility/Ward Production Environment </a:t>
            </a:r>
          </a:p>
        </p:txBody>
      </p:sp>
      <p:sp>
        <p:nvSpPr>
          <p:cNvPr id="12" name="TextBox 11">
            <a:extLst>
              <a:ext uri="{FF2B5EF4-FFF2-40B4-BE49-F238E27FC236}">
                <a16:creationId xmlns:a16="http://schemas.microsoft.com/office/drawing/2014/main" id="{EC969283-E374-47DD-93ED-0F819DD14E1C}"/>
              </a:ext>
            </a:extLst>
          </p:cNvPr>
          <p:cNvSpPr txBox="1"/>
          <p:nvPr/>
        </p:nvSpPr>
        <p:spPr>
          <a:xfrm>
            <a:off x="501649" y="982465"/>
            <a:ext cx="9630321" cy="492443"/>
          </a:xfrm>
          <a:prstGeom prst="rect">
            <a:avLst/>
          </a:prstGeom>
          <a:noFill/>
        </p:spPr>
        <p:txBody>
          <a:bodyPr wrap="square" lIns="0" tIns="0" rIns="0" bIns="0" rtlCol="0">
            <a:spAutoFit/>
          </a:bodyPr>
          <a:lstStyle/>
          <a:p>
            <a:pPr>
              <a:spcBef>
                <a:spcPts val="600"/>
              </a:spcBef>
              <a:buSzPct val="100000"/>
            </a:pPr>
            <a:r>
              <a:rPr lang="en-US" sz="1600">
                <a:solidFill>
                  <a:srgbClr val="313131"/>
                </a:solidFill>
              </a:rPr>
              <a:t>Facility Administrators will need to access the Facility/Ward Data Collection Prod Environment to enter and submit Facility/Ward records</a:t>
            </a:r>
          </a:p>
        </p:txBody>
      </p:sp>
    </p:spTree>
    <p:extLst>
      <p:ext uri="{BB962C8B-B14F-4D97-AF65-F5344CB8AC3E}">
        <p14:creationId xmlns:p14="http://schemas.microsoft.com/office/powerpoint/2010/main" val="2781577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US letter print">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US letter print" id="{623383DA-C85E-4BA7-B7D1-8FA7147CF522}" vid="{F142DD82-8775-410B-9E5D-934DAE596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6e2d352-9487-4f4c-aa7d-8bca44aca0be">
      <UserInfo>
        <DisplayName>Beagle, Kate</DisplayName>
        <AccountId>13</AccountId>
        <AccountType/>
      </UserInfo>
      <UserInfo>
        <DisplayName>Young, Anjelica</DisplayName>
        <AccountId>16</AccountId>
        <AccountType/>
      </UserInfo>
      <UserInfo>
        <DisplayName>Patel, Rupal</DisplayName>
        <AccountId>12</AccountId>
        <AccountType/>
      </UserInfo>
    </SharedWithUsers>
    <lcf76f155ced4ddcb4097134ff3c332f xmlns="e8b8e949-30ca-4a27-8b24-88a3f930260f">
      <Terms xmlns="http://schemas.microsoft.com/office/infopath/2007/PartnerControls"/>
    </lcf76f155ced4ddcb4097134ff3c332f>
    <TaxCatchAll xmlns="b6e2d352-9487-4f4c-aa7d-8bca44aca0b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C424EFF3349241B78BD9197A9E98DD" ma:contentTypeVersion="19" ma:contentTypeDescription="Create a new document." ma:contentTypeScope="" ma:versionID="ec440eab3dc863d2b1ce0abfd83fadb0">
  <xsd:schema xmlns:xsd="http://www.w3.org/2001/XMLSchema" xmlns:xs="http://www.w3.org/2001/XMLSchema" xmlns:p="http://schemas.microsoft.com/office/2006/metadata/properties" xmlns:ns2="e8b8e949-30ca-4a27-8b24-88a3f930260f" xmlns:ns3="b6e2d352-9487-4f4c-aa7d-8bca44aca0be" targetNamespace="http://schemas.microsoft.com/office/2006/metadata/properties" ma:root="true" ma:fieldsID="3bfacf41aef4d26c60a9f4ec4ea947f9" ns2:_="" ns3:_="">
    <xsd:import namespace="e8b8e949-30ca-4a27-8b24-88a3f930260f"/>
    <xsd:import namespace="b6e2d352-9487-4f4c-aa7d-8bca44aca0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3:TaxCatchAll"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8e949-30ca-4a27-8b24-88a3f9302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e2d352-9487-4f4c-aa7d-8bca44aca0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6b52428-3971-418e-8037-61d04798688e}" ma:internalName="TaxCatchAll" ma:showField="CatchAllData" ma:web="b6e2d352-9487-4f4c-aa7d-8bca44aca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05D9C-2CCF-4598-A78A-7FBC75BA45BD}">
  <ds:schemaRefs>
    <ds:schemaRef ds:uri="57367044-20b0-4de8-8695-71f9abd80071"/>
    <ds:schemaRef ds:uri="a39bd717-43ad-4216-9f8c-66f8187424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6e2d352-9487-4f4c-aa7d-8bca44aca0be"/>
    <ds:schemaRef ds:uri="e8b8e949-30ca-4a27-8b24-88a3f930260f"/>
  </ds:schemaRefs>
</ds:datastoreItem>
</file>

<file path=customXml/itemProps2.xml><?xml version="1.0" encoding="utf-8"?>
<ds:datastoreItem xmlns:ds="http://schemas.openxmlformats.org/officeDocument/2006/customXml" ds:itemID="{92CFB205-AE7C-4585-9E47-738DD5113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b8e949-30ca-4a27-8b24-88a3f930260f"/>
    <ds:schemaRef ds:uri="b6e2d352-9487-4f4c-aa7d-8bca44aca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252057-7B62-4F5F-AFCA-9F2A6C455A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Deloitte US letter print</Template>
  <TotalTime>18</TotalTime>
  <Words>2108</Words>
  <Application>Microsoft Office PowerPoint</Application>
  <PresentationFormat>Widescreen</PresentationFormat>
  <Paragraphs>157</Paragraphs>
  <Slides>18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Chronicle Display Black</vt:lpstr>
      <vt:lpstr>Courier New</vt:lpstr>
      <vt:lpstr>Nexa Black</vt:lpstr>
      <vt:lpstr>Open Sans</vt:lpstr>
      <vt:lpstr>Verdana</vt:lpstr>
      <vt:lpstr>Deloitte US letter print</vt:lpstr>
      <vt:lpstr>think-cell Slide</vt:lpstr>
      <vt:lpstr>PowerPoint Presentation</vt:lpstr>
      <vt:lpstr>GAIHN HAI PPS Overview</vt:lpstr>
      <vt:lpstr>Accessing the REDCap </vt:lpstr>
      <vt:lpstr>Creating a Patient Record</vt:lpstr>
      <vt:lpstr>Navigation Pane/Form Status </vt:lpstr>
      <vt:lpstr>Submitting/Saving a Patient Record </vt:lpstr>
      <vt:lpstr>Record Home Page </vt:lpstr>
      <vt:lpstr>Record Status Dashboard </vt:lpstr>
      <vt:lpstr>Creating a Facility/Ward Record</vt:lpstr>
      <vt:lpstr>Navigation Pane/Form Status </vt:lpstr>
      <vt:lpstr>Adding Additional Wards </vt:lpstr>
      <vt:lpstr>Submitting/Saving a Record </vt:lpstr>
      <vt:lpstr>Record Home Page </vt:lpstr>
      <vt:lpstr>Record Status Dashboard</vt:lpstr>
      <vt:lpstr>Verifying a Patient Record </vt:lpstr>
      <vt:lpstr>Verifying a Patient Record (cont.)</vt:lpstr>
      <vt:lpstr>Verifying a Patient Record (cont.)</vt:lpstr>
      <vt:lpstr>REDCap Tips &amp; Reminders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GAIHN HAI PPS</dc:title>
  <dc:creator>Patel, Rupal</dc:creator>
  <cp:lastModifiedBy>Jankauskas, Paul | APHL</cp:lastModifiedBy>
  <cp:revision>1</cp:revision>
  <dcterms:created xsi:type="dcterms:W3CDTF">2023-04-11T15:07:01Z</dcterms:created>
  <dcterms:modified xsi:type="dcterms:W3CDTF">2026-06-08T20:13:56Z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2023-04-11T15:07:02Z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971a335f-ad2e-4a7e-95b1-972e3f9aec20</vt:lpwstr>
  </property>
  <property fmtid="{D5CDD505-2E9C-101B-9397-08002B2CF9AE}" pid="8" name="MSIP_Label_ea60d57e-af5b-4752-ac57-3e4f28ca11dc_ContentBits">
    <vt:lpwstr>0</vt:lpwstr>
  </property>
  <property fmtid="{D5CDD505-2E9C-101B-9397-08002B2CF9AE}" pid="9" name="ContentTypeId">
    <vt:lpwstr>0x01010094C424EFF3349241B78BD9197A9E98DD</vt:lpwstr>
  </property>
  <property fmtid="{D5CDD505-2E9C-101B-9397-08002B2CF9AE}" pid="10" name="MSIP_Label_7b94a7b8-f06c-4dfe-bdcc-9b548fd58c31_Enabled">
    <vt:lpwstr>true</vt:lpwstr>
  </property>
  <property fmtid="{D5CDD505-2E9C-101B-9397-08002B2CF9AE}" pid="11" name="MSIP_Label_7b94a7b8-f06c-4dfe-bdcc-9b548fd58c31_SetDate">
    <vt:lpwstr>2023-05-08T15:01:33Z</vt:lpwstr>
  </property>
  <property fmtid="{D5CDD505-2E9C-101B-9397-08002B2CF9AE}" pid="12" name="MSIP_Label_7b94a7b8-f06c-4dfe-bdcc-9b548fd58c31_Method">
    <vt:lpwstr>Privileged</vt:lpwstr>
  </property>
  <property fmtid="{D5CDD505-2E9C-101B-9397-08002B2CF9AE}" pid="13" name="MSIP_Label_7b94a7b8-f06c-4dfe-bdcc-9b548fd58c31_Name">
    <vt:lpwstr>7b94a7b8-f06c-4dfe-bdcc-9b548fd58c31</vt:lpwstr>
  </property>
  <property fmtid="{D5CDD505-2E9C-101B-9397-08002B2CF9AE}" pid="14" name="MSIP_Label_7b94a7b8-f06c-4dfe-bdcc-9b548fd58c31_SiteId">
    <vt:lpwstr>9ce70869-60db-44fd-abe8-d2767077fc8f</vt:lpwstr>
  </property>
  <property fmtid="{D5CDD505-2E9C-101B-9397-08002B2CF9AE}" pid="15" name="MSIP_Label_7b94a7b8-f06c-4dfe-bdcc-9b548fd58c31_ActionId">
    <vt:lpwstr>c4b0badc-b93c-4314-b5e6-4f85d2ec6dce</vt:lpwstr>
  </property>
  <property fmtid="{D5CDD505-2E9C-101B-9397-08002B2CF9AE}" pid="16" name="MSIP_Label_7b94a7b8-f06c-4dfe-bdcc-9b548fd58c31_ContentBits">
    <vt:lpwstr>0</vt:lpwstr>
  </property>
  <property fmtid="{D5CDD505-2E9C-101B-9397-08002B2CF9AE}" pid="17" name="MediaServiceImageTags">
    <vt:lpwstr/>
  </property>
</Properties>
</file>