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7"/>
  </p:notesMasterIdLst>
  <p:sldIdLst>
    <p:sldId id="287" r:id="rId5"/>
    <p:sldId id="257" r:id="rId6"/>
    <p:sldId id="302" r:id="rId7"/>
    <p:sldId id="323" r:id="rId8"/>
    <p:sldId id="258" r:id="rId9"/>
    <p:sldId id="303" r:id="rId10"/>
    <p:sldId id="300" r:id="rId11"/>
    <p:sldId id="301" r:id="rId12"/>
    <p:sldId id="304" r:id="rId13"/>
    <p:sldId id="328" r:id="rId14"/>
    <p:sldId id="347" r:id="rId15"/>
    <p:sldId id="259" r:id="rId16"/>
    <p:sldId id="313" r:id="rId17"/>
    <p:sldId id="346" r:id="rId18"/>
    <p:sldId id="314" r:id="rId19"/>
    <p:sldId id="326" r:id="rId20"/>
    <p:sldId id="327" r:id="rId21"/>
    <p:sldId id="330" r:id="rId22"/>
    <p:sldId id="319" r:id="rId23"/>
    <p:sldId id="331" r:id="rId24"/>
    <p:sldId id="332" r:id="rId25"/>
    <p:sldId id="333" r:id="rId26"/>
    <p:sldId id="334" r:id="rId27"/>
    <p:sldId id="315" r:id="rId28"/>
    <p:sldId id="335" r:id="rId29"/>
    <p:sldId id="320" r:id="rId30"/>
    <p:sldId id="345" r:id="rId31"/>
    <p:sldId id="317" r:id="rId32"/>
    <p:sldId id="324" r:id="rId33"/>
    <p:sldId id="306" r:id="rId34"/>
    <p:sldId id="307" r:id="rId35"/>
    <p:sldId id="309" r:id="rId36"/>
    <p:sldId id="308" r:id="rId37"/>
    <p:sldId id="310" r:id="rId38"/>
    <p:sldId id="337" r:id="rId39"/>
    <p:sldId id="312" r:id="rId40"/>
    <p:sldId id="343" r:id="rId41"/>
    <p:sldId id="344" r:id="rId42"/>
    <p:sldId id="342" r:id="rId43"/>
    <p:sldId id="341" r:id="rId44"/>
    <p:sldId id="299" r:id="rId45"/>
    <p:sldId id="31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WA Intro &amp; Access" id="{04E4D09F-D527-41AB-9E03-80B857D83D63}">
          <p14:sldIdLst>
            <p14:sldId id="287"/>
            <p14:sldId id="257"/>
            <p14:sldId id="302"/>
            <p14:sldId id="323"/>
            <p14:sldId id="258"/>
            <p14:sldId id="303"/>
            <p14:sldId id="300"/>
          </p14:sldIdLst>
        </p14:section>
        <p14:section name="Data Collectors" id="{5EE85B6F-C99C-4370-9B49-96E4A1BFC30A}">
          <p14:sldIdLst>
            <p14:sldId id="301"/>
            <p14:sldId id="304"/>
            <p14:sldId id="328"/>
            <p14:sldId id="347"/>
            <p14:sldId id="259"/>
            <p14:sldId id="313"/>
            <p14:sldId id="346"/>
            <p14:sldId id="314"/>
            <p14:sldId id="326"/>
            <p14:sldId id="327"/>
            <p14:sldId id="330"/>
            <p14:sldId id="319"/>
            <p14:sldId id="331"/>
            <p14:sldId id="332"/>
            <p14:sldId id="333"/>
            <p14:sldId id="334"/>
            <p14:sldId id="315"/>
            <p14:sldId id="335"/>
            <p14:sldId id="320"/>
            <p14:sldId id="345"/>
            <p14:sldId id="317"/>
          </p14:sldIdLst>
        </p14:section>
        <p14:section name="Survey Admin" id="{5FAD280B-2027-4031-B6DA-6E3FBFE2FB4F}">
          <p14:sldIdLst>
            <p14:sldId id="324"/>
            <p14:sldId id="306"/>
            <p14:sldId id="307"/>
            <p14:sldId id="309"/>
            <p14:sldId id="308"/>
            <p14:sldId id="310"/>
            <p14:sldId id="337"/>
            <p14:sldId id="312"/>
            <p14:sldId id="343"/>
            <p14:sldId id="344"/>
            <p14:sldId id="342"/>
          </p14:sldIdLst>
        </p14:section>
        <p14:section name="Tips &amp; Reminders" id="{83208062-79F7-4477-A816-37C1B33E44B4}">
          <p14:sldIdLst>
            <p14:sldId id="341"/>
            <p14:sldId id="299"/>
            <p14:sldId id="311"/>
          </p14:sldIdLst>
        </p14:section>
        <p14:section name="FOR GAIHN System ADMIN ONLY" id="{558CD3E1-D306-489C-A920-F1C0E36598F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EFAD3B-6DE0-358D-B954-696A5243CE6D}" name="Paul Jankauskas" initials="PJ" userId="8723e40866912ecc" providerId="Windows Live"/>
  <p188:author id="{5535AF49-195F-C8B4-7AF1-75CE92807597}" name="Patel, Rupal" initials="PR" userId="S::ruppatel@deloitte.com::efbf226d-ff9b-4b2c-bb0a-a35090cb05c5" providerId="AD"/>
  <p188:author id="{F098624C-63DD-5781-9D1F-4A0911A279D1}" name="Jankauskas, Paul | APHL" initials="PJ" userId="S::paul.jankauskas@aphl.org::daf2aea0-d257-480a-b04c-2028295871e0" providerId="AD"/>
  <p188:author id="{3AEEB966-3E56-E83B-9578-D6BCF08DD3B5}" name="Donadel, Morgane (CDC/NCEZID/DHQP/IICB)" initials="DM(" userId="S::mxi4@cdc.gov::615fa2f2-bbab-4614-b778-e33d42ee80cf" providerId="AD"/>
  <p188:author id="{AEFC13C3-6FB1-2E98-06BA-F2B6B9155EDC}" name="Young, Anjelica" initials="YA" userId="S::anjyoung@deloitte.com::2005da6c-9d0e-4035-a931-e84e7bf628ac" providerId="AD"/>
  <p188:author id="{0604E3C4-19FB-306E-413A-B6DEB6718637}" name="Beagle, Kate" initials="BK" userId="S::kbeagle@deloitte.com::8174beab-c544-4610-aa25-e3c76215dab8" providerId="AD"/>
  <p188:author id="{FAAF7DED-1648-2918-182B-709969653327}" name="Magleby, Reed (CDC/NCEZID/DHQP/IICB)" initials="MR(" userId="S::qdx4@cdc.gov::505435da-178a-4270-89fa-4f5f1ec823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6D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68105" autoAdjust="0"/>
  </p:normalViewPr>
  <p:slideViewPr>
    <p:cSldViewPr snapToGrid="0">
      <p:cViewPr varScale="1">
        <p:scale>
          <a:sx n="50" d="100"/>
          <a:sy n="50" d="100"/>
        </p:scale>
        <p:origin x="1476" y="4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kauskas, Paul | APHL" userId="daf2aea0-d257-480a-b04c-2028295871e0" providerId="ADAL" clId="{B13DFC85-BFF9-447B-B370-546E6BA49042}"/>
    <pc:docChg chg="delSld modSection">
      <pc:chgData name="Jankauskas, Paul | APHL" userId="daf2aea0-d257-480a-b04c-2028295871e0" providerId="ADAL" clId="{B13DFC85-BFF9-447B-B370-546E6BA49042}" dt="2026-06-08T20:12:48.909" v="0" actId="2696"/>
      <pc:docMkLst>
        <pc:docMk/>
      </pc:docMkLst>
      <pc:sldChg chg="del">
        <pc:chgData name="Jankauskas, Paul | APHL" userId="daf2aea0-d257-480a-b04c-2028295871e0" providerId="ADAL" clId="{B13DFC85-BFF9-447B-B370-546E6BA49042}" dt="2026-06-08T20:12:48.909" v="0" actId="2696"/>
        <pc:sldMkLst>
          <pc:docMk/>
          <pc:sldMk cId="3966801449"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D4049-6736-4E49-A258-58EA53F3347D}"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6193-46FF-4534-8B62-854F7D9EA938}" type="slidenum">
              <a:rPr lang="en-US" smtClean="0"/>
              <a:t>‹#›</a:t>
            </a:fld>
            <a:endParaRPr lang="en-US"/>
          </a:p>
        </p:txBody>
      </p:sp>
    </p:spTree>
    <p:extLst>
      <p:ext uri="{BB962C8B-B14F-4D97-AF65-F5344CB8AC3E}">
        <p14:creationId xmlns:p14="http://schemas.microsoft.com/office/powerpoint/2010/main" val="7097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Hello and welcome to the GAIHN-HAI Point Prevalence Survey training curriculum.  This session will provide information on accessing and using the GAIHN-HAI PPS web app for data entry and data export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7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4FBE-C131-2B8F-DDD0-53CB31048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3E6EB-46DF-CD58-A296-892B0EA0D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5D0D9-00BC-9898-C35A-04FEC5CE2B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assigned to a survey, you can access the </a:t>
            </a:r>
            <a:r>
              <a:rPr lang="en-US" sz="1200" b="1" dirty="0"/>
              <a:t>Patient Records page </a:t>
            </a:r>
            <a:r>
              <a:rPr lang="en-US" sz="1200" dirty="0"/>
              <a:t>by clicking on the “Patient Records Button” . </a:t>
            </a:r>
            <a:endParaRPr lang="en-US" dirty="0"/>
          </a:p>
        </p:txBody>
      </p:sp>
      <p:sp>
        <p:nvSpPr>
          <p:cNvPr id="4" name="Slide Number Placeholder 3">
            <a:extLst>
              <a:ext uri="{FF2B5EF4-FFF2-40B4-BE49-F238E27FC236}">
                <a16:creationId xmlns:a16="http://schemas.microsoft.com/office/drawing/2014/main" id="{481E3D1B-CC9F-2C4A-4365-EF18BB274C9A}"/>
              </a:ext>
            </a:extLst>
          </p:cNvPr>
          <p:cNvSpPr>
            <a:spLocks noGrp="1"/>
          </p:cNvSpPr>
          <p:nvPr>
            <p:ph type="sldNum" sz="quarter" idx="5"/>
          </p:nvPr>
        </p:nvSpPr>
        <p:spPr/>
        <p:txBody>
          <a:bodyPr/>
          <a:lstStyle/>
          <a:p>
            <a:fld id="{2F076193-46FF-4534-8B62-854F7D9EA938}" type="slidenum">
              <a:rPr lang="en-US" smtClean="0"/>
              <a:t>11</a:t>
            </a:fld>
            <a:endParaRPr lang="en-US"/>
          </a:p>
        </p:txBody>
      </p:sp>
    </p:spTree>
    <p:extLst>
      <p:ext uri="{BB962C8B-B14F-4D97-AF65-F5344CB8AC3E}">
        <p14:creationId xmlns:p14="http://schemas.microsoft.com/office/powerpoint/2010/main" val="228720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The Patient Records page shows all of the wards entered for the facility, and the list of patient records entered into the web app.  You are able to sort and search this list using the search function CLICK although by default,  the most recently edited patient will always be at the top of the patient record list.   Note that data collectors can only see the list of patients that they have created, while survey administrators can see all patient records associated with the current survey</a:t>
            </a:r>
          </a:p>
          <a:p>
            <a:pPr marL="342900" indent="-342900">
              <a:buFont typeface="+mj-lt"/>
              <a:buAutoNum type="arabicPeriod"/>
            </a:pPr>
            <a:r>
              <a:rPr lang="en-US" sz="1200" dirty="0"/>
              <a:t>To create a patient record and enter data about that patient, click on the </a:t>
            </a:r>
            <a:r>
              <a:rPr lang="en-US" sz="1200" b="1" dirty="0"/>
              <a:t>Add Patient Record</a:t>
            </a:r>
            <a:r>
              <a:rPr lang="en-US" sz="1200" dirty="0"/>
              <a:t> tab CLICK on the right of the screen for the appropriate ward. Double check that you are clicking add patient record for the ward that the patient is currently admitted to. </a:t>
            </a:r>
            <a:endParaRPr lang="en-US" sz="1400" dirty="0"/>
          </a:p>
          <a:p>
            <a:endParaRPr lang="en-US" sz="1400" dirty="0"/>
          </a:p>
        </p:txBody>
      </p:sp>
      <p:sp>
        <p:nvSpPr>
          <p:cNvPr id="4" name="Slide Number Placeholder 3"/>
          <p:cNvSpPr>
            <a:spLocks noGrp="1"/>
          </p:cNvSpPr>
          <p:nvPr>
            <p:ph type="sldNum" sz="quarter" idx="5"/>
          </p:nvPr>
        </p:nvSpPr>
        <p:spPr/>
        <p:txBody>
          <a:bodyPr/>
          <a:lstStyle/>
          <a:p>
            <a:fld id="{2F076193-46FF-4534-8B62-854F7D9EA938}" type="slidenum">
              <a:rPr lang="en-US" smtClean="0"/>
              <a:t>12</a:t>
            </a:fld>
            <a:endParaRPr lang="en-US"/>
          </a:p>
        </p:txBody>
      </p:sp>
    </p:spTree>
    <p:extLst>
      <p:ext uri="{BB962C8B-B14F-4D97-AF65-F5344CB8AC3E}">
        <p14:creationId xmlns:p14="http://schemas.microsoft.com/office/powerpoint/2010/main" val="428304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After clicking the </a:t>
            </a:r>
            <a:r>
              <a:rPr lang="en-US" sz="1200" b="1" dirty="0"/>
              <a:t>Add Patient Record</a:t>
            </a:r>
            <a:r>
              <a:rPr lang="en-US" sz="1200" dirty="0"/>
              <a:t> tab for the appropriate ward, the first page shown is the survey introduction page.  This page includes:</a:t>
            </a:r>
          </a:p>
          <a:p>
            <a:pPr marL="818550" lvl="4" indent="-285750">
              <a:buFont typeface="Wingdings" panose="05000000000000000000" pitchFamily="2" charset="2"/>
              <a:buChar char="§"/>
            </a:pPr>
            <a:r>
              <a:rPr lang="en-US" sz="1200" dirty="0"/>
              <a:t>An Introduction to the survey and instructions.</a:t>
            </a:r>
          </a:p>
          <a:p>
            <a:pPr marL="818550" lvl="4" indent="-285750">
              <a:buFont typeface="Wingdings" panose="05000000000000000000" pitchFamily="2" charset="2"/>
              <a:buChar char="§"/>
            </a:pPr>
            <a:r>
              <a:rPr lang="en-US" sz="1200" dirty="0"/>
              <a:t>And, a place to enter a User ID besides your username.  Entering a name here allows the survey administrator to track which patient records you have created.</a:t>
            </a:r>
          </a:p>
          <a:p>
            <a:pPr marL="342900" indent="-342900">
              <a:buFont typeface="+mj-lt"/>
              <a:buAutoNum type="arabicPeriod" startAt="2"/>
            </a:pPr>
            <a:r>
              <a:rPr lang="en-US" sz="1200" dirty="0"/>
              <a:t>Click on </a:t>
            </a:r>
            <a:r>
              <a:rPr lang="en-US" sz="1200" b="1" dirty="0"/>
              <a:t>Save and Exit</a:t>
            </a:r>
            <a:r>
              <a:rPr lang="en-US" sz="1200" dirty="0"/>
              <a:t> if you want to create a Patient Record but do not want to enter patient data at this time. This will bring you back to the previous Patient Records  page.</a:t>
            </a:r>
          </a:p>
          <a:p>
            <a:pPr marL="342900" indent="-342900">
              <a:buFont typeface="+mj-lt"/>
              <a:buAutoNum type="arabicPeriod" startAt="2"/>
            </a:pPr>
            <a:r>
              <a:rPr lang="en-US" sz="1200" dirty="0"/>
              <a:t>Click on </a:t>
            </a:r>
            <a:r>
              <a:rPr lang="en-US" sz="1200" b="1" dirty="0"/>
              <a:t>Save and Continue</a:t>
            </a:r>
            <a:r>
              <a:rPr lang="en-US" sz="1200" dirty="0"/>
              <a:t> if you want to enter patient data</a:t>
            </a:r>
          </a:p>
          <a:p>
            <a:pPr marL="356400" lvl="4" indent="0">
              <a:buNone/>
            </a:pPr>
            <a:r>
              <a:rPr lang="en-US" sz="1200" dirty="0">
                <a:solidFill>
                  <a:srgbClr val="C00000"/>
                </a:solidFill>
              </a:rPr>
              <a:t>The patient record is created after you click either </a:t>
            </a:r>
            <a:r>
              <a:rPr lang="en-US" sz="1200" b="1" dirty="0">
                <a:solidFill>
                  <a:srgbClr val="C00000"/>
                </a:solidFill>
              </a:rPr>
              <a:t>Save and Exit </a:t>
            </a:r>
            <a:r>
              <a:rPr lang="en-US" sz="1200" dirty="0">
                <a:solidFill>
                  <a:srgbClr val="C00000"/>
                </a:solidFill>
              </a:rPr>
              <a:t>or the </a:t>
            </a:r>
            <a:r>
              <a:rPr lang="en-US" sz="1200" b="1" dirty="0">
                <a:solidFill>
                  <a:srgbClr val="C00000"/>
                </a:solidFill>
              </a:rPr>
              <a:t>Save and Continue. The save and exit and save and continue buttons will be present on all forms. Always click save and continue to save your data and continue collecting data on the current patient.  Use save and exit to leave the form and come back later.</a:t>
            </a:r>
            <a:endParaRPr lang="en-US" sz="1400" dirty="0">
              <a:solidFill>
                <a:srgbClr val="C00000"/>
              </a:solidFill>
            </a:endParaRPr>
          </a:p>
          <a:p>
            <a:pPr marL="514350" indent="-514350">
              <a:buFont typeface="+mj-lt"/>
              <a:buAutoNum type="arabicPeriod"/>
            </a:pPr>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13</a:t>
            </a:fld>
            <a:endParaRPr lang="en-US"/>
          </a:p>
        </p:txBody>
      </p:sp>
    </p:spTree>
    <p:extLst>
      <p:ext uri="{BB962C8B-B14F-4D97-AF65-F5344CB8AC3E}">
        <p14:creationId xmlns:p14="http://schemas.microsoft.com/office/powerpoint/2010/main" val="355923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7C26-787A-4E00-ACA6-638C5CA12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35744-653D-DDE4-A0BD-A9ECE1569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DDCF9-E3F5-D6F0-DD99-02DD731C4341}"/>
              </a:ext>
            </a:extLst>
          </p:cNvPr>
          <p:cNvSpPr>
            <a:spLocks noGrp="1"/>
          </p:cNvSpPr>
          <p:nvPr>
            <p:ph type="body" idx="1"/>
          </p:nvPr>
        </p:nvSpPr>
        <p:spPr/>
        <p:txBody>
          <a:bodyPr/>
          <a:lstStyle/>
          <a:p>
            <a:r>
              <a:rPr lang="en-US" sz="1200" dirty="0"/>
              <a:t>On the left side of the screen, you will see a list of all the patient forms in the PPS. Note that many are greyed out, and do not need to be filled out unless the system determines that more information is needed to fulfill HAI case definitions. For now, only the patient demographics form is available.</a:t>
            </a:r>
            <a:endParaRPr lang="en-US" sz="1400" dirty="0"/>
          </a:p>
        </p:txBody>
      </p:sp>
      <p:sp>
        <p:nvSpPr>
          <p:cNvPr id="4" name="Slide Number Placeholder 3">
            <a:extLst>
              <a:ext uri="{FF2B5EF4-FFF2-40B4-BE49-F238E27FC236}">
                <a16:creationId xmlns:a16="http://schemas.microsoft.com/office/drawing/2014/main" id="{EBACDE2F-AB9C-912F-6A3C-BE1E5BAEAAEF}"/>
              </a:ext>
            </a:extLst>
          </p:cNvPr>
          <p:cNvSpPr>
            <a:spLocks noGrp="1"/>
          </p:cNvSpPr>
          <p:nvPr>
            <p:ph type="sldNum" sz="quarter" idx="5"/>
          </p:nvPr>
        </p:nvSpPr>
        <p:spPr/>
        <p:txBody>
          <a:bodyPr/>
          <a:lstStyle/>
          <a:p>
            <a:fld id="{2F076193-46FF-4534-8B62-854F7D9EA938}" type="slidenum">
              <a:rPr lang="en-US" smtClean="0"/>
              <a:t>14</a:t>
            </a:fld>
            <a:endParaRPr lang="en-US"/>
          </a:p>
        </p:txBody>
      </p:sp>
    </p:spTree>
    <p:extLst>
      <p:ext uri="{BB962C8B-B14F-4D97-AF65-F5344CB8AC3E}">
        <p14:creationId xmlns:p14="http://schemas.microsoft.com/office/powerpoint/2010/main" val="266650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patient demographics form, enter data about the patient including their date of admission to the facility, date of admission to the ward, whether or not they were transferred from another healthcare facility, and their age and sex. </a:t>
            </a:r>
            <a:r>
              <a:rPr lang="en-US" sz="1200" dirty="0">
                <a:solidFill>
                  <a:srgbClr val="C00000"/>
                </a:solidFill>
              </a:rPr>
              <a:t>Patient ID is an optional field that can be used for internal tracking of PPS patients. The patient ID can be determined by the facility and should not be shared outside of the healthcare facility. For additional information on questions, you may hover over or click on tooltips for additional information about the question.  If you have additional questions, you may reference the FAQ or ask a member of the survey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Note that questions marked with a red asterisk are required to proceed. Most questions in the survey are required, but if you do not know the answer to a question, you should always be able to mark “unknown” instead of leaving it blank.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After completing the demographics form, e</a:t>
            </a:r>
            <a:r>
              <a:rPr lang="en-US" sz="1200" dirty="0"/>
              <a:t>ither click </a:t>
            </a:r>
            <a:r>
              <a:rPr lang="en-US" sz="1200" b="1" dirty="0"/>
              <a:t>Save and Exit</a:t>
            </a:r>
            <a:r>
              <a:rPr lang="en-US" sz="1200" dirty="0"/>
              <a:t> to return later or </a:t>
            </a:r>
            <a:r>
              <a:rPr lang="en-US" sz="1200" b="1" dirty="0"/>
              <a:t>Save and Continue </a:t>
            </a:r>
            <a:r>
              <a:rPr lang="en-US" sz="1200" dirty="0"/>
              <a:t>to proceed to the next form</a:t>
            </a:r>
            <a:endParaRPr lang="en-US" sz="12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15</a:t>
            </a:fld>
            <a:endParaRPr lang="en-US"/>
          </a:p>
        </p:txBody>
      </p:sp>
    </p:spTree>
    <p:extLst>
      <p:ext uri="{BB962C8B-B14F-4D97-AF65-F5344CB8AC3E}">
        <p14:creationId xmlns:p14="http://schemas.microsoft.com/office/powerpoint/2010/main" val="250773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On the antimicrobial form,</a:t>
            </a:r>
            <a:r>
              <a:rPr lang="en-US" sz="1400" dirty="0"/>
              <a:t> Enter data on antimicrobials that the patient is receiving on the survey date. </a:t>
            </a:r>
            <a:r>
              <a:rPr lang="en-US" sz="1300" dirty="0"/>
              <a:t> </a:t>
            </a:r>
            <a:r>
              <a:rPr lang="en-US" sz="1200" b="0" dirty="0">
                <a:solidFill>
                  <a:srgbClr val="C00000"/>
                </a:solidFill>
              </a:rPr>
              <a:t>Include information on the route and indication of the antimicrobial as available</a:t>
            </a:r>
            <a:endParaRPr lang="en-US" sz="1400" dirty="0"/>
          </a:p>
          <a:p>
            <a:endParaRPr lang="en-US" sz="1400" dirty="0"/>
          </a:p>
          <a:p>
            <a:pPr marL="0" indent="0">
              <a:buFont typeface="+mj-lt"/>
              <a:buNone/>
            </a:pPr>
            <a:r>
              <a:rPr lang="en-US" sz="1400" dirty="0"/>
              <a:t>Click </a:t>
            </a:r>
            <a:r>
              <a:rPr lang="en-US" sz="1400" dirty="0" err="1"/>
              <a:t>CLICK</a:t>
            </a:r>
            <a:r>
              <a:rPr lang="en-US" sz="1400" dirty="0"/>
              <a:t> “add additional antimicrobial submission” to add additional antimicrobials that the patient is receiving</a:t>
            </a:r>
            <a:br>
              <a:rPr lang="en-US" sz="1400" dirty="0"/>
            </a:br>
            <a:endParaRPr lang="en-US" sz="1400" dirty="0"/>
          </a:p>
          <a:p>
            <a:pPr marL="0" indent="0">
              <a:buFont typeface="+mj-lt"/>
              <a:buNone/>
            </a:pPr>
            <a:r>
              <a:rPr lang="en-US" sz="1400" dirty="0"/>
              <a:t>Either click </a:t>
            </a:r>
            <a:r>
              <a:rPr lang="en-US" sz="1400" b="1" dirty="0"/>
              <a:t>Save and Exit</a:t>
            </a:r>
            <a:r>
              <a:rPr lang="en-US" sz="1400" dirty="0"/>
              <a:t> to return later or </a:t>
            </a:r>
            <a:r>
              <a:rPr lang="en-US" sz="1400" b="1" dirty="0"/>
              <a:t>Save and Continue </a:t>
            </a:r>
            <a:r>
              <a:rPr lang="en-US" sz="1400" dirty="0"/>
              <a:t>to proceed to the next form</a:t>
            </a:r>
            <a:endParaRPr lang="en-US" sz="1400" dirty="0">
              <a:solidFill>
                <a:srgbClr val="C00000"/>
              </a:solidFill>
            </a:endParaRPr>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16</a:t>
            </a:fld>
            <a:endParaRPr lang="en-US"/>
          </a:p>
        </p:txBody>
      </p:sp>
    </p:spTree>
    <p:extLst>
      <p:ext uri="{BB962C8B-B14F-4D97-AF65-F5344CB8AC3E}">
        <p14:creationId xmlns:p14="http://schemas.microsoft.com/office/powerpoint/2010/main" val="421641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On the prior surgery form, enter data on surgeries that the patient has had during the 30 day period before the survey date</a:t>
            </a:r>
            <a:br>
              <a:rPr lang="en-US" sz="1200" dirty="0"/>
            </a:br>
            <a:endParaRPr lang="en-US" sz="1200" dirty="0"/>
          </a:p>
          <a:p>
            <a:pPr marL="875700" lvl="4" indent="-342900">
              <a:buFont typeface="Wingdings" panose="05000000000000000000" pitchFamily="2" charset="2"/>
              <a:buChar char="§"/>
            </a:pPr>
            <a:r>
              <a:rPr lang="en-US" sz="1200" dirty="0">
                <a:solidFill>
                  <a:srgbClr val="C00000"/>
                </a:solidFill>
              </a:rPr>
              <a:t>Make sure to Include surgeries that were performed at the current facility as well as other facilities, </a:t>
            </a:r>
          </a:p>
          <a:p>
            <a:pPr marL="875700" marR="0" lvl="4"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C00000"/>
                </a:solidFill>
              </a:rPr>
              <a:t>CLICK Also, make use the date calculations in the upper right hand corner, to help you determine if a surgery falls within the 30 day period</a:t>
            </a:r>
          </a:p>
          <a:p>
            <a:pPr marL="875700" lvl="4" indent="-342900">
              <a:buFont typeface="Wingdings" panose="05000000000000000000" pitchFamily="2" charset="2"/>
              <a:buChar char="§"/>
            </a:pPr>
            <a:r>
              <a:rPr lang="en-US" sz="1200" dirty="0">
                <a:solidFill>
                  <a:srgbClr val="C00000"/>
                </a:solidFill>
              </a:rPr>
              <a:t>If unclear if a particular procedure should be recorded on this form, check with the survey administrator or consult the PPS FAQ</a:t>
            </a:r>
          </a:p>
          <a:p>
            <a:pPr marL="875700" lvl="4" indent="-342900">
              <a:buFont typeface="Wingdings" panose="05000000000000000000" pitchFamily="2" charset="2"/>
              <a:buChar char="§"/>
            </a:pPr>
            <a:r>
              <a:rPr lang="en-US" sz="1200" dirty="0">
                <a:solidFill>
                  <a:srgbClr val="C00000"/>
                </a:solidFill>
              </a:rPr>
              <a:t>When entering a surgery, try your best to pick a category of surgery from the drop down list that most closely matches the procedure. </a:t>
            </a:r>
          </a:p>
          <a:p>
            <a:pPr marL="875700" lvl="4" indent="-342900">
              <a:buFont typeface="Wingdings" panose="05000000000000000000" pitchFamily="2" charset="2"/>
              <a:buChar char="§"/>
            </a:pPr>
            <a:endParaRPr lang="en-US" sz="1200" dirty="0">
              <a:solidFill>
                <a:srgbClr val="C00000"/>
              </a:solidFill>
            </a:endParaRPr>
          </a:p>
          <a:p>
            <a:pPr marL="875700" lvl="4" indent="-342900">
              <a:buFont typeface="Wingdings" panose="05000000000000000000" pitchFamily="2" charset="2"/>
              <a:buChar char="§"/>
            </a:pPr>
            <a:endParaRPr lang="en-US" sz="1200" dirty="0">
              <a:solidFill>
                <a:srgbClr val="C00000"/>
              </a:solidFill>
            </a:endParaRPr>
          </a:p>
          <a:p>
            <a:pPr marL="342900" indent="-342900">
              <a:buFont typeface="+mj-lt"/>
              <a:buAutoNum type="arabicPeriod"/>
            </a:pPr>
            <a:r>
              <a:rPr lang="en-US" sz="1200" dirty="0"/>
              <a:t>After entering the information on one surgery, Click “</a:t>
            </a:r>
            <a:r>
              <a:rPr lang="en-US" sz="1200" b="1" dirty="0"/>
              <a:t>add additional prior surgery</a:t>
            </a:r>
            <a:r>
              <a:rPr lang="en-US" sz="1200" dirty="0"/>
              <a:t>” to add additional surgeries beyond the first</a:t>
            </a:r>
          </a:p>
          <a:p>
            <a:pPr marL="342900" indent="-342900">
              <a:buFont typeface="+mj-lt"/>
              <a:buAutoNum type="arabicPeriod"/>
            </a:pPr>
            <a:r>
              <a:rPr lang="en-US" sz="1200" dirty="0"/>
              <a:t>Either click </a:t>
            </a:r>
            <a:r>
              <a:rPr lang="en-US" sz="1200" b="1" dirty="0"/>
              <a:t>Save and Exit</a:t>
            </a:r>
            <a:r>
              <a:rPr lang="en-US" sz="1200" dirty="0"/>
              <a:t> to return later or </a:t>
            </a:r>
            <a:r>
              <a:rPr lang="en-US" sz="1200" b="1" dirty="0"/>
              <a:t>Save and Continue </a:t>
            </a:r>
            <a:r>
              <a:rPr lang="en-US" sz="1200" dirty="0"/>
              <a:t>to proceed to the next form</a:t>
            </a:r>
            <a:endParaRPr lang="en-US" sz="1200" dirty="0">
              <a:solidFill>
                <a:srgbClr val="C00000"/>
              </a:solidFill>
            </a:endParaRPr>
          </a:p>
          <a:p>
            <a:pPr marL="514350" indent="-514350">
              <a:buFont typeface="+mj-lt"/>
              <a:buAutoNum type="arabicPeriod"/>
            </a:pPr>
            <a:endParaRPr lang="en-US" sz="1400" dirty="0"/>
          </a:p>
          <a:p>
            <a:endParaRPr lang="en-US" sz="1400" dirty="0"/>
          </a:p>
        </p:txBody>
      </p:sp>
      <p:sp>
        <p:nvSpPr>
          <p:cNvPr id="4" name="Slide Number Placeholder 3"/>
          <p:cNvSpPr>
            <a:spLocks noGrp="1"/>
          </p:cNvSpPr>
          <p:nvPr>
            <p:ph type="sldNum" sz="quarter" idx="5"/>
          </p:nvPr>
        </p:nvSpPr>
        <p:spPr/>
        <p:txBody>
          <a:bodyPr/>
          <a:lstStyle/>
          <a:p>
            <a:fld id="{2F076193-46FF-4534-8B62-854F7D9EA938}" type="slidenum">
              <a:rPr lang="en-US" smtClean="0"/>
              <a:t>17</a:t>
            </a:fld>
            <a:endParaRPr lang="en-US"/>
          </a:p>
        </p:txBody>
      </p:sp>
    </p:spTree>
    <p:extLst>
      <p:ext uri="{BB962C8B-B14F-4D97-AF65-F5344CB8AC3E}">
        <p14:creationId xmlns:p14="http://schemas.microsoft.com/office/powerpoint/2010/main" val="86940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the survey introduction, patient demographics, antimicrobials, and prior surgery forms, data entry will stop for many patients. These are patients who are unlikely to have an HAI and do not meet the system’s criteria for further chart review. No further data collection is needed for these patients.  For some patients, additional data collection is needed, and the system will guide you through the laboratory, devices/lines, radiology, and clinical impression forms</a:t>
            </a:r>
          </a:p>
        </p:txBody>
      </p:sp>
      <p:sp>
        <p:nvSpPr>
          <p:cNvPr id="4" name="Slide Number Placeholder 3"/>
          <p:cNvSpPr>
            <a:spLocks noGrp="1"/>
          </p:cNvSpPr>
          <p:nvPr>
            <p:ph type="sldNum" sz="quarter" idx="5"/>
          </p:nvPr>
        </p:nvSpPr>
        <p:spPr/>
        <p:txBody>
          <a:bodyPr/>
          <a:lstStyle/>
          <a:p>
            <a:fld id="{2F076193-46FF-4534-8B62-854F7D9EA938}" type="slidenum">
              <a:rPr lang="en-US" smtClean="0"/>
              <a:t>18</a:t>
            </a:fld>
            <a:endParaRPr lang="en-US"/>
          </a:p>
        </p:txBody>
      </p:sp>
    </p:spTree>
    <p:extLst>
      <p:ext uri="{BB962C8B-B14F-4D97-AF65-F5344CB8AC3E}">
        <p14:creationId xmlns:p14="http://schemas.microsoft.com/office/powerpoint/2010/main" val="214602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On the laboratory form, enter data on </a:t>
            </a:r>
            <a:r>
              <a:rPr lang="en-US" sz="1400" b="1" dirty="0"/>
              <a:t>microbiology</a:t>
            </a:r>
            <a:r>
              <a:rPr lang="en-US" sz="1400" dirty="0"/>
              <a:t> and </a:t>
            </a:r>
            <a:r>
              <a:rPr lang="en-US" sz="1400" b="1" dirty="0"/>
              <a:t>urinalysis</a:t>
            </a:r>
            <a:r>
              <a:rPr lang="en-US" sz="1400" dirty="0"/>
              <a:t> tests that been performed during the 14-day period before the survey date</a:t>
            </a:r>
          </a:p>
          <a:p>
            <a:pPr marL="514350" indent="-514350">
              <a:buFont typeface="+mj-lt"/>
              <a:buAutoNum type="arabicPeriod"/>
            </a:pPr>
            <a:endParaRPr lang="en-US" sz="1400" dirty="0"/>
          </a:p>
          <a:p>
            <a:pPr marL="818550" lvl="5" indent="-285750">
              <a:buFont typeface="Wingdings" panose="05000000000000000000" pitchFamily="2" charset="2"/>
              <a:buChar char="§"/>
            </a:pPr>
            <a:r>
              <a:rPr lang="en-US" sz="1400" dirty="0"/>
              <a:t>Microbiology tests to be include culture ,antigen, antibody, and nucleic acid test results.  If a particular microbiology test is not available as an option for the form, it does not need to be collected. For each microbiology test, you will need to know:</a:t>
            </a:r>
          </a:p>
          <a:p>
            <a:pPr marL="1275750" lvl="6" indent="-285750">
              <a:buFont typeface="Wingdings" panose="05000000000000000000" pitchFamily="2" charset="2"/>
              <a:buChar char="§"/>
            </a:pPr>
            <a:r>
              <a:rPr lang="en-US" sz="1400" dirty="0"/>
              <a:t>The source (for example, blood, urine, respiratory tract)</a:t>
            </a:r>
          </a:p>
          <a:p>
            <a:pPr marL="1275750" lvl="6" indent="-285750">
              <a:buFont typeface="Wingdings" panose="05000000000000000000" pitchFamily="2" charset="2"/>
              <a:buChar char="§"/>
            </a:pPr>
            <a:r>
              <a:rPr lang="en-US" sz="1400" dirty="0"/>
              <a:t>The order OR the collection date</a:t>
            </a:r>
          </a:p>
          <a:p>
            <a:pPr marL="1275750" lvl="6" indent="-285750">
              <a:buFont typeface="Wingdings" panose="05000000000000000000" pitchFamily="2" charset="2"/>
              <a:buChar char="§"/>
            </a:pPr>
            <a:r>
              <a:rPr lang="en-US" sz="1400" dirty="0"/>
              <a:t>Result (for example, positive or negative)</a:t>
            </a:r>
          </a:p>
          <a:p>
            <a:pPr marL="1275750" lvl="6" indent="-285750">
              <a:buFont typeface="Wingdings" panose="05000000000000000000" pitchFamily="2" charset="2"/>
              <a:buChar char="§"/>
            </a:pPr>
            <a:r>
              <a:rPr lang="en-US" sz="1400" dirty="0"/>
              <a:t>Any organisms identified on the test (for which you can enter up to three</a:t>
            </a:r>
          </a:p>
          <a:p>
            <a:pPr marL="75600" lvl="4"/>
            <a:endParaRPr lang="en-US" sz="1400" dirty="0"/>
          </a:p>
          <a:p>
            <a:pPr marL="418500" lvl="4" indent="-342900">
              <a:buFont typeface="+mj-lt"/>
              <a:buAutoNum type="arabicPeriod" startAt="2"/>
            </a:pPr>
            <a:r>
              <a:rPr lang="en-US" sz="1400" dirty="0"/>
              <a:t>Click “</a:t>
            </a:r>
            <a:r>
              <a:rPr lang="en-US" sz="1400" b="1" dirty="0"/>
              <a:t>add additional laboratory submission</a:t>
            </a:r>
            <a:r>
              <a:rPr lang="en-US" sz="1400" dirty="0"/>
              <a:t>” to add additional microbiology tests beyond the first</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19</a:t>
            </a:fld>
            <a:endParaRPr lang="en-US"/>
          </a:p>
        </p:txBody>
      </p:sp>
    </p:spTree>
    <p:extLst>
      <p:ext uri="{BB962C8B-B14F-4D97-AF65-F5344CB8AC3E}">
        <p14:creationId xmlns:p14="http://schemas.microsoft.com/office/powerpoint/2010/main" val="263889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the microbiology submission, you will be able to enter information on urinalysis tests</a:t>
            </a:r>
          </a:p>
          <a:p>
            <a:endParaRPr lang="en-US" dirty="0"/>
          </a:p>
          <a:p>
            <a:pPr marL="818550" lvl="5" indent="-285750">
              <a:buFont typeface="Wingdings" panose="05000000000000000000" pitchFamily="2" charset="2"/>
              <a:buChar char="§"/>
            </a:pPr>
            <a:r>
              <a:rPr lang="en-US" sz="1400" dirty="0"/>
              <a:t>Information to be collected includes:</a:t>
            </a:r>
          </a:p>
          <a:p>
            <a:pPr marL="1275750" lvl="6" indent="-285750">
              <a:buFont typeface="Wingdings" panose="05000000000000000000" pitchFamily="2" charset="2"/>
              <a:buChar char="§"/>
            </a:pPr>
            <a:r>
              <a:rPr lang="en-US" sz="1400" dirty="0"/>
              <a:t>Order date OR the </a:t>
            </a:r>
            <a:r>
              <a:rPr lang="en-US" sz="1400"/>
              <a:t>collection date</a:t>
            </a:r>
            <a:endParaRPr lang="en-US" sz="1400" dirty="0"/>
          </a:p>
          <a:p>
            <a:pPr marL="1275750" lvl="6" indent="-285750">
              <a:buFont typeface="Wingdings" panose="05000000000000000000" pitchFamily="2" charset="2"/>
              <a:buChar char="§"/>
            </a:pPr>
            <a:r>
              <a:rPr lang="en-US" sz="1400" dirty="0"/>
              <a:t>Nitrites</a:t>
            </a:r>
          </a:p>
          <a:p>
            <a:pPr marL="1275750" lvl="6" indent="-285750">
              <a:buFont typeface="Wingdings" panose="05000000000000000000" pitchFamily="2" charset="2"/>
              <a:buChar char="§"/>
            </a:pPr>
            <a:r>
              <a:rPr lang="en-US" sz="1400" dirty="0"/>
              <a:t>Gram Stain</a:t>
            </a:r>
          </a:p>
          <a:p>
            <a:pPr marL="1275750" lvl="6" indent="-285750">
              <a:buFont typeface="Wingdings" panose="05000000000000000000" pitchFamily="2" charset="2"/>
              <a:buChar char="§"/>
            </a:pPr>
            <a:r>
              <a:rPr lang="en-US" sz="1400" dirty="0"/>
              <a:t>WBC count</a:t>
            </a:r>
          </a:p>
          <a:p>
            <a:pPr marL="1275750" lvl="6" indent="-285750">
              <a:buFont typeface="Wingdings" panose="05000000000000000000" pitchFamily="2" charset="2"/>
              <a:buChar char="§"/>
            </a:pPr>
            <a:r>
              <a:rPr lang="en-US" sz="1400" dirty="0"/>
              <a:t>Leukocyte esterase</a:t>
            </a:r>
          </a:p>
          <a:p>
            <a:pPr marL="818550" lvl="5" indent="-285750">
              <a:buFont typeface="Wingdings" panose="05000000000000000000" pitchFamily="2" charset="2"/>
              <a:buChar char="§"/>
            </a:pPr>
            <a:endParaRPr lang="en-US" sz="1400" dirty="0"/>
          </a:p>
          <a:p>
            <a:pPr marL="418500" lvl="4" indent="-342900">
              <a:buFont typeface="+mj-lt"/>
              <a:buAutoNum type="arabicPeriod" startAt="2"/>
            </a:pPr>
            <a:r>
              <a:rPr lang="en-US" sz="1400" dirty="0"/>
              <a:t>Click “</a:t>
            </a:r>
            <a:r>
              <a:rPr lang="en-US" sz="1400" b="1" dirty="0"/>
              <a:t>add additional urinalysis submission</a:t>
            </a:r>
            <a:r>
              <a:rPr lang="en-US" sz="1400" dirty="0"/>
              <a:t>” to add additional urinalysis tests beyond the first</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20</a:t>
            </a:fld>
            <a:endParaRPr lang="en-US"/>
          </a:p>
        </p:txBody>
      </p:sp>
    </p:spTree>
    <p:extLst>
      <p:ext uri="{BB962C8B-B14F-4D97-AF65-F5344CB8AC3E}">
        <p14:creationId xmlns:p14="http://schemas.microsoft.com/office/powerpoint/2010/main" val="148969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GAIHN-HAI web app supports three different types of users.  Data collectors,  who are typically staff from the healthcare facility who’s primary role is chart review and entry of patient data, survey administrators, facility staff </a:t>
            </a:r>
            <a:r>
              <a:rPr lang="en-US" dirty="0" err="1"/>
              <a:t>whos</a:t>
            </a:r>
            <a:r>
              <a:rPr lang="en-US" dirty="0"/>
              <a:t> primary role is to oversee data collectors and enter information on the facility and wards included in the PPS, and system administrators, typically CDC or implementing partner staff whose primary role is to manage the system and invite users to the system.  The responsibilities for each of the three types of users is shown here. For data collectors, their responsibilities include creating and submitting records for patients included in the PPS. Data collectors only have access to the patients that they have created in the PPS. The responsibilities of survey administrators include:  entering information on the facility and information about individual wards that are included in the PPS. Like data collectors, survey administrators are also able to create and submit patient records. Survey administrators are also able to edit or delete patient records entered by others, and have access to the records of all patients in their facility for the purpose of verifying and entering data.  System administrators do not enter any data into the PPS, but are primarily responsible for creating facilities within the data collection tool, inviting users to the PPS, and assigning them to surveys.  System administrators also </a:t>
            </a:r>
            <a:r>
              <a:rPr lang="en-US" sz="1200" kern="1200" dirty="0">
                <a:solidFill>
                  <a:schemeClr val="dk1"/>
                </a:solidFill>
                <a:latin typeface="+mj-lt"/>
                <a:ea typeface="+mn-ea"/>
                <a:cs typeface="+mn-cs"/>
              </a:rPr>
              <a:t>act as first-line support for data collectors and survey admin with account issues that can be resolved within the application. In this module, we will focus on guidance for data collectors and survey administrators </a:t>
            </a:r>
          </a:p>
          <a:p>
            <a:r>
              <a:rPr lang="en-US" sz="1200" kern="1200" dirty="0">
                <a:solidFill>
                  <a:schemeClr val="dk1"/>
                </a:solidFill>
                <a:latin typeface="+mj-lt"/>
                <a:ea typeface="+mn-ea"/>
                <a:cs typeface="+mn-cs"/>
              </a:rPr>
              <a:t>focus primarily </a:t>
            </a:r>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a:t>
            </a:fld>
            <a:endParaRPr lang="en-US"/>
          </a:p>
        </p:txBody>
      </p:sp>
    </p:spTree>
    <p:extLst>
      <p:ext uri="{BB962C8B-B14F-4D97-AF65-F5344CB8AC3E}">
        <p14:creationId xmlns:p14="http://schemas.microsoft.com/office/powerpoint/2010/main" val="94046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On the devices/Lines form, </a:t>
            </a:r>
            <a:r>
              <a:rPr lang="en-US" sz="1400" dirty="0"/>
              <a:t>enter data on </a:t>
            </a:r>
            <a:r>
              <a:rPr lang="en-US" sz="1400" b="1" dirty="0"/>
              <a:t>devices and lines in place on the survey date or in the 14 days prior</a:t>
            </a:r>
          </a:p>
          <a:p>
            <a:pPr marL="0" indent="0">
              <a:buFont typeface="+mj-lt"/>
              <a:buNone/>
            </a:pPr>
            <a:r>
              <a:rPr lang="en-US" sz="1400" b="0" dirty="0"/>
              <a:t>The three types of devices collected in the survey are:</a:t>
            </a:r>
          </a:p>
          <a:p>
            <a:pPr marL="800100" lvl="1" indent="-342900">
              <a:buFont typeface="Arial" panose="020B0604020202020204" pitchFamily="34" charset="0"/>
              <a:buChar char="•"/>
            </a:pPr>
            <a:r>
              <a:rPr lang="en-US" sz="1400" dirty="0"/>
              <a:t>Central Venous Lines</a:t>
            </a:r>
          </a:p>
          <a:p>
            <a:pPr marL="800100" lvl="1" indent="-342900">
              <a:buFont typeface="Arial" panose="020B0604020202020204" pitchFamily="34" charset="0"/>
              <a:buChar char="•"/>
            </a:pPr>
            <a:r>
              <a:rPr lang="en-US" sz="1400" dirty="0"/>
              <a:t>Indwelling Urinary Catheters</a:t>
            </a:r>
          </a:p>
          <a:p>
            <a:pPr marL="800100" lvl="1" indent="-342900">
              <a:buFont typeface="Arial" panose="020B0604020202020204" pitchFamily="34" charset="0"/>
              <a:buChar char="•"/>
            </a:pPr>
            <a:r>
              <a:rPr lang="en-US" sz="1400" dirty="0"/>
              <a:t>Intubation/Mechanical ventilation</a:t>
            </a:r>
          </a:p>
          <a:p>
            <a:pPr marL="514350" indent="-514350">
              <a:buFont typeface="+mj-lt"/>
              <a:buAutoNum type="arabicPeriod"/>
            </a:pPr>
            <a:endParaRPr lang="en-US" sz="1400" dirty="0"/>
          </a:p>
          <a:p>
            <a:pPr marL="75600" lvl="4"/>
            <a:r>
              <a:rPr lang="en-US" sz="1200" dirty="0">
                <a:solidFill>
                  <a:srgbClr val="C00000"/>
                </a:solidFill>
              </a:rPr>
              <a:t>You should refer to tooltips on this form and/or the FAQ for information on what should be considered a central venous line</a:t>
            </a:r>
          </a:p>
          <a:p>
            <a:pPr marL="75600" lvl="4" indent="0">
              <a:buFont typeface="+mj-lt"/>
              <a:buNone/>
            </a:pPr>
            <a:endParaRPr lang="en-US" sz="1400" dirty="0"/>
          </a:p>
          <a:p>
            <a:pPr marL="75600" lvl="4" indent="0">
              <a:buFont typeface="+mj-lt"/>
              <a:buNone/>
            </a:pPr>
            <a:endParaRPr lang="en-US" sz="1400" dirty="0"/>
          </a:p>
          <a:p>
            <a:pPr marL="75600" lvl="4" indent="0">
              <a:buFont typeface="+mj-lt"/>
              <a:buNone/>
            </a:pPr>
            <a:r>
              <a:rPr lang="en-US" sz="1400" dirty="0"/>
              <a:t>After entering information on the device, including whether it is present on the survey date, the insertion date, and the removal date (if applicable), Click “</a:t>
            </a:r>
            <a:r>
              <a:rPr lang="en-US" sz="1400" b="1" dirty="0"/>
              <a:t>add additional line” </a:t>
            </a:r>
            <a:r>
              <a:rPr lang="en-US" sz="1400" dirty="0"/>
              <a:t>to add additional devices/lines of that type beyond the first.</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21</a:t>
            </a:fld>
            <a:endParaRPr lang="en-US"/>
          </a:p>
        </p:txBody>
      </p:sp>
    </p:spTree>
    <p:extLst>
      <p:ext uri="{BB962C8B-B14F-4D97-AF65-F5344CB8AC3E}">
        <p14:creationId xmlns:p14="http://schemas.microsoft.com/office/powerpoint/2010/main" val="418397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t>On the clinical impression form, enter data on </a:t>
            </a:r>
            <a:r>
              <a:rPr lang="en-US" sz="1400" b="1" dirty="0"/>
              <a:t>known infections and hospital-associated infections </a:t>
            </a:r>
            <a:r>
              <a:rPr lang="en-US" sz="1400" dirty="0"/>
              <a:t>that the patient is currently being treated for. </a:t>
            </a:r>
            <a:r>
              <a:rPr lang="en-US" sz="1400" dirty="0">
                <a:solidFill>
                  <a:srgbClr val="C00000"/>
                </a:solidFill>
              </a:rPr>
              <a:t>Data collectors do not need to make this determination and should only record if the information is available in the medical record. If this information is not available, choose the option “unable to determine”. For both the question on infections and hospital-associated infections, select the infections that the patient is being treated for after answering yes. </a:t>
            </a:r>
            <a:endParaRPr lang="en-US" sz="1300" dirty="0"/>
          </a:p>
          <a:p>
            <a:pPr marL="342900" lvl="1" indent="-342900">
              <a:buFont typeface="+mj-lt"/>
              <a:buAutoNum type="arabicPeriod" startAt="2"/>
            </a:pPr>
            <a:endParaRPr lang="en-US" sz="1200" dirty="0"/>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22</a:t>
            </a:fld>
            <a:endParaRPr lang="en-US"/>
          </a:p>
        </p:txBody>
      </p:sp>
    </p:spTree>
    <p:extLst>
      <p:ext uri="{BB962C8B-B14F-4D97-AF65-F5344CB8AC3E}">
        <p14:creationId xmlns:p14="http://schemas.microsoft.com/office/powerpoint/2010/main" val="372707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patients, data entry will stop after filling out the clinical impression form. These patients do not need further evaluation for specific infection.  For patients that meet criteria for a review for signs and symptoms of specific diseases, data entry will continue with one or multiple additional forms. These forms are the pneumonia, UTI, BSI , or SSI evaluation forms.</a:t>
            </a:r>
          </a:p>
        </p:txBody>
      </p:sp>
      <p:sp>
        <p:nvSpPr>
          <p:cNvPr id="4" name="Slide Number Placeholder 3"/>
          <p:cNvSpPr>
            <a:spLocks noGrp="1"/>
          </p:cNvSpPr>
          <p:nvPr>
            <p:ph type="sldNum" sz="quarter" idx="5"/>
          </p:nvPr>
        </p:nvSpPr>
        <p:spPr/>
        <p:txBody>
          <a:bodyPr/>
          <a:lstStyle/>
          <a:p>
            <a:fld id="{2F076193-46FF-4534-8B62-854F7D9EA938}" type="slidenum">
              <a:rPr lang="en-US" smtClean="0"/>
              <a:t>23</a:t>
            </a:fld>
            <a:endParaRPr lang="en-US"/>
          </a:p>
        </p:txBody>
      </p:sp>
    </p:spTree>
    <p:extLst>
      <p:ext uri="{BB962C8B-B14F-4D97-AF65-F5344CB8AC3E}">
        <p14:creationId xmlns:p14="http://schemas.microsoft.com/office/powerpoint/2010/main" val="55386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patient meets criteria for further review for a specific infection, you will be sent to enter additional</a:t>
            </a:r>
            <a:r>
              <a:rPr lang="en-US" sz="1200" b="1" dirty="0"/>
              <a:t> HAI Classification</a:t>
            </a:r>
            <a:r>
              <a:rPr lang="en-US" sz="1200" dirty="0"/>
              <a:t> data for each of these infections, which involves a review for signs and symptoms of specific infections.  The time period for symptom review focuses around the event date CLICK, which is automatically calculated by the system and is displayed at the top of the disease form.  The way that the system calculates event date is covered in training module 2. </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24</a:t>
            </a:fld>
            <a:endParaRPr lang="en-US"/>
          </a:p>
        </p:txBody>
      </p:sp>
    </p:spTree>
    <p:extLst>
      <p:ext uri="{BB962C8B-B14F-4D97-AF65-F5344CB8AC3E}">
        <p14:creationId xmlns:p14="http://schemas.microsoft.com/office/powerpoint/2010/main" val="81744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t>For each symptom displayed in the form, the data collector should mark whether that symptom is present during </a:t>
            </a:r>
            <a:r>
              <a:rPr lang="en-US" sz="1200" b="1" dirty="0"/>
              <a:t>two separate time periods:</a:t>
            </a:r>
          </a:p>
          <a:p>
            <a:pPr marL="870750" lvl="3" indent="-514350"/>
            <a:r>
              <a:rPr lang="en-US" sz="1200" b="1" dirty="0"/>
              <a:t>Whether that symptom is present on the event date or the day before the event date</a:t>
            </a:r>
          </a:p>
          <a:p>
            <a:pPr marL="870750" lvl="3" indent="-514350"/>
            <a:endParaRPr lang="en-US" sz="1200" b="1" dirty="0"/>
          </a:p>
          <a:p>
            <a:pPr marL="870750" lvl="3" indent="-514350"/>
            <a:r>
              <a:rPr lang="en-US" sz="1200" b="1" dirty="0"/>
              <a:t>OR</a:t>
            </a:r>
          </a:p>
          <a:p>
            <a:pPr marL="870750" lvl="3" indent="-514350"/>
            <a:endParaRPr lang="en-US" sz="1200" b="1" dirty="0"/>
          </a:p>
          <a:p>
            <a:pPr marL="870750" lvl="3" indent="-514350"/>
            <a:r>
              <a:rPr lang="en-US" sz="1200" b="1" dirty="0"/>
              <a:t>Whether the symptom was present on the admission date or the day after the admission date</a:t>
            </a:r>
          </a:p>
          <a:p>
            <a:pPr marL="514350" indent="-514350">
              <a:buFont typeface="+mj-lt"/>
              <a:buAutoNum type="arabicPeriod"/>
            </a:pPr>
            <a:endParaRPr lang="en-US" sz="1200" dirty="0"/>
          </a:p>
          <a:p>
            <a:pPr marL="0" indent="0">
              <a:buFont typeface="+mj-lt"/>
              <a:buNone/>
            </a:pPr>
            <a:r>
              <a:rPr lang="en-US" sz="1200" dirty="0"/>
              <a:t>For each symptom, Select “No” if symptoms are recorded but the described symptom is not present, and select “unknown” if you can’t find any part of the chart where symptoms are recorded </a:t>
            </a:r>
          </a:p>
          <a:p>
            <a:pPr marL="0" indent="0">
              <a:buFont typeface="+mj-lt"/>
              <a:buNone/>
            </a:pPr>
            <a:endParaRPr lang="en-US" sz="1200" dirty="0"/>
          </a:p>
          <a:p>
            <a:pPr marL="0" indent="0">
              <a:buFont typeface="+mj-lt"/>
              <a:buNone/>
            </a:pPr>
            <a:r>
              <a:rPr lang="en-US" sz="1200" dirty="0"/>
              <a:t>Each disease form will ask about different symptoms. As you can see here, the UTI form asks about the presence of fever, urgency, urinary frequency, and dysuria, in addition to several other symptoms that can be use to meet the UTI case definition, such as flank pain and tenderness.</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25</a:t>
            </a:fld>
            <a:endParaRPr lang="en-US"/>
          </a:p>
        </p:txBody>
      </p:sp>
    </p:spTree>
    <p:extLst>
      <p:ext uri="{BB962C8B-B14F-4D97-AF65-F5344CB8AC3E}">
        <p14:creationId xmlns:p14="http://schemas.microsoft.com/office/powerpoint/2010/main" val="1485242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all previous forms, </a:t>
            </a:r>
            <a:r>
              <a:rPr lang="en-US" sz="1500" dirty="0">
                <a:effectLst/>
                <a:ea typeface="Calibri" panose="020F0502020204030204" pitchFamily="34" charset="0"/>
              </a:rPr>
              <a:t>The </a:t>
            </a:r>
            <a:r>
              <a:rPr lang="en-US" sz="1500" b="1" dirty="0">
                <a:effectLst/>
                <a:ea typeface="Calibri" panose="020F0502020204030204" pitchFamily="34" charset="0"/>
              </a:rPr>
              <a:t>Survey Submission</a:t>
            </a:r>
            <a:r>
              <a:rPr lang="en-US" sz="1500" dirty="0">
                <a:effectLst/>
                <a:ea typeface="Calibri" panose="020F0502020204030204" pitchFamily="34" charset="0"/>
              </a:rPr>
              <a:t> page is the final page of the survey, which allows you to review your responses. </a:t>
            </a:r>
          </a:p>
          <a:p>
            <a:endParaRPr lang="en-US" sz="1500" dirty="0">
              <a:effectLst/>
              <a:ea typeface="Calibri" panose="020F0502020204030204" pitchFamily="34" charset="0"/>
            </a:endParaRPr>
          </a:p>
          <a:p>
            <a:r>
              <a:rPr lang="en-US" sz="1500" dirty="0">
                <a:effectLst/>
                <a:ea typeface="Calibri" panose="020F0502020204030204" pitchFamily="34" charset="0"/>
              </a:rPr>
              <a:t>All the responses to your questions are displayed on this page.  You should carefully review your answers to ensure the responses are accurate </a:t>
            </a:r>
            <a:r>
              <a:rPr lang="en-US" sz="1500" dirty="0">
                <a:ea typeface="Calibri" panose="020F0502020204030204" pitchFamily="34" charset="0"/>
              </a:rPr>
              <a:t>and then proceed by selecting one of two options:</a:t>
            </a:r>
          </a:p>
          <a:p>
            <a:pPr marL="1047150" lvl="4" indent="-514350"/>
            <a:r>
              <a:rPr lang="en-US" sz="1200" b="1" dirty="0">
                <a:effectLst/>
                <a:ea typeface="Calibri" panose="020F0502020204030204" pitchFamily="34" charset="0"/>
              </a:rPr>
              <a:t>CLICK The first option is to click save and exit with</a:t>
            </a:r>
            <a:r>
              <a:rPr lang="en-US" sz="1200" b="1" dirty="0">
                <a:ea typeface="Calibri" panose="020F0502020204030204" pitchFamily="34" charset="0"/>
              </a:rPr>
              <a:t>out submitting: this will mark the record as either incomplete, of some fields are still missing, or incomplete </a:t>
            </a:r>
            <a:r>
              <a:rPr lang="en-US" sz="1200" dirty="0">
                <a:ea typeface="Calibri" panose="020F0502020204030204" pitchFamily="34" charset="0"/>
              </a:rPr>
              <a:t>if all fields in all forms are complete. You can use this option if you are not yet ready to submit the record</a:t>
            </a:r>
            <a:br>
              <a:rPr lang="en-US" sz="1200" dirty="0">
                <a:ea typeface="Calibri" panose="020F0502020204030204" pitchFamily="34" charset="0"/>
              </a:rPr>
            </a:br>
            <a:r>
              <a:rPr lang="en-US" sz="1200" dirty="0">
                <a:ea typeface="Calibri" panose="020F0502020204030204" pitchFamily="34" charset="0"/>
              </a:rPr>
              <a:t>CLICK The second option is to click </a:t>
            </a:r>
            <a:r>
              <a:rPr lang="en-US" sz="1200" b="1" dirty="0">
                <a:effectLst/>
                <a:ea typeface="Calibri" panose="020F0502020204030204" pitchFamily="34" charset="0"/>
              </a:rPr>
              <a:t>Submit, t</a:t>
            </a:r>
            <a:r>
              <a:rPr lang="en-US" sz="1200" dirty="0">
                <a:effectLst/>
                <a:ea typeface="Calibri" panose="020F0502020204030204" pitchFamily="34" charset="0"/>
              </a:rPr>
              <a:t>his will mark the record as “</a:t>
            </a:r>
            <a:r>
              <a:rPr lang="en-US" sz="1200" b="1" dirty="0">
                <a:effectLst/>
                <a:ea typeface="Calibri" panose="020F0502020204030204" pitchFamily="34" charset="0"/>
              </a:rPr>
              <a:t>submitted</a:t>
            </a:r>
            <a:r>
              <a:rPr lang="en-US" sz="1200" dirty="0">
                <a:effectLst/>
                <a:ea typeface="Calibri" panose="020F0502020204030204" pitchFamily="34" charset="0"/>
              </a:rPr>
              <a:t>” and can be used to indicate that the record is ready for analysis and HAI determination and requires no further review</a:t>
            </a:r>
          </a:p>
          <a:p>
            <a:endParaRPr lang="en-US" sz="1600" dirty="0"/>
          </a:p>
          <a:p>
            <a:endParaRPr lang="en-US" sz="1800" dirty="0"/>
          </a:p>
          <a:p>
            <a:endParaRPr lang="en-US" sz="1800" dirty="0"/>
          </a:p>
          <a:p>
            <a:endParaRPr lang="en-US" sz="18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26</a:t>
            </a:fld>
            <a:endParaRPr lang="en-US"/>
          </a:p>
        </p:txBody>
      </p:sp>
    </p:spTree>
    <p:extLst>
      <p:ext uri="{BB962C8B-B14F-4D97-AF65-F5344CB8AC3E}">
        <p14:creationId xmlns:p14="http://schemas.microsoft.com/office/powerpoint/2010/main" val="246666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B1F6F-437F-104B-F6DD-C3FE26874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4C660-47BF-F0CA-77FD-01BE623D1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CA2B8-49A7-6C62-C709-05C093C8C7CF}"/>
              </a:ext>
            </a:extLst>
          </p:cNvPr>
          <p:cNvSpPr>
            <a:spLocks noGrp="1"/>
          </p:cNvSpPr>
          <p:nvPr>
            <p:ph type="body" idx="1"/>
          </p:nvPr>
        </p:nvSpPr>
        <p:spPr/>
        <p:txBody>
          <a:bodyPr/>
          <a:lstStyle/>
          <a:p>
            <a:r>
              <a:rPr lang="en-US" dirty="0"/>
              <a:t>Based on the selection at the end of the survey submission page, records in the web app have three states.</a:t>
            </a:r>
            <a:r>
              <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Incomplete records, are those where not all fields are complete. These are records that are likely still in progress. Complete records are those where all data fields are complete, but the data collector has not yet hit the submit button. And submitted records, are those where all fields are complete and the user has clicked the submit button. These are records, that would be considered ready for analysis and HAI determination.  Although all records, including submitted records can still be edited after the survey, data collectors and survey admins may use this system to classify and indicate records that need further review before submitting. Ways to use this system will be covered in more detail in future modules.  </a:t>
            </a:r>
            <a:endParaRPr lang="en-US" dirty="0"/>
          </a:p>
        </p:txBody>
      </p:sp>
      <p:sp>
        <p:nvSpPr>
          <p:cNvPr id="4" name="Slide Number Placeholder 3">
            <a:extLst>
              <a:ext uri="{FF2B5EF4-FFF2-40B4-BE49-F238E27FC236}">
                <a16:creationId xmlns:a16="http://schemas.microsoft.com/office/drawing/2014/main" id="{1DC9B6D0-EF38-EA50-58B4-212A5BCEE8A4}"/>
              </a:ext>
            </a:extLst>
          </p:cNvPr>
          <p:cNvSpPr>
            <a:spLocks noGrp="1"/>
          </p:cNvSpPr>
          <p:nvPr>
            <p:ph type="sldNum" sz="quarter" idx="5"/>
          </p:nvPr>
        </p:nvSpPr>
        <p:spPr/>
        <p:txBody>
          <a:bodyPr/>
          <a:lstStyle/>
          <a:p>
            <a:fld id="{2F076193-46FF-4534-8B62-854F7D9EA938}" type="slidenum">
              <a:rPr lang="en-US" smtClean="0"/>
              <a:t>27</a:t>
            </a:fld>
            <a:endParaRPr lang="en-US"/>
          </a:p>
        </p:txBody>
      </p:sp>
    </p:spTree>
    <p:extLst>
      <p:ext uri="{BB962C8B-B14F-4D97-AF65-F5344CB8AC3E}">
        <p14:creationId xmlns:p14="http://schemas.microsoft.com/office/powerpoint/2010/main" val="350553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400" dirty="0"/>
              <a:t>After the survey submission page, data collectors will turn back to the patient records  page.  From the patient records  page, data Collectors can add additional patient records, or edit patient records that they have already started.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You can edit patients that have been already created by clicking on the edit button on the right side. </a:t>
            </a:r>
            <a:r>
              <a:rPr lang="en-US" sz="1400" dirty="0">
                <a:solidFill>
                  <a:srgbClr val="FF0000"/>
                </a:solidFill>
              </a:rPr>
              <a:t>Note that even patient records marked as “submitted” can still be edited</a:t>
            </a:r>
            <a:endParaRPr lang="en-US" sz="1400" dirty="0"/>
          </a:p>
          <a:p>
            <a:pPr marL="514350" indent="-514350">
              <a:buFont typeface="+mj-lt"/>
              <a:buAutoNum type="arabicPeriod"/>
            </a:pPr>
            <a:r>
              <a:rPr lang="en-US" sz="1400" dirty="0"/>
              <a:t>You may also CLICK </a:t>
            </a:r>
            <a:r>
              <a:rPr lang="en-US" sz="1400" b="1" dirty="0"/>
              <a:t>search</a:t>
            </a:r>
            <a:r>
              <a:rPr lang="en-US" sz="1400" dirty="0"/>
              <a:t> the patient records that you entered by clicking on the search icon.</a:t>
            </a:r>
          </a:p>
          <a:p>
            <a:pPr marL="818550" lvl="4" indent="-285750">
              <a:buFont typeface="Wingdings" panose="05000000000000000000" pitchFamily="2" charset="2"/>
              <a:buChar char="§"/>
            </a:pPr>
            <a:endParaRPr lang="en-US" sz="1400" dirty="0"/>
          </a:p>
          <a:p>
            <a:pPr marL="342900" lvl="1" indent="-342900">
              <a:buFont typeface="+mj-lt"/>
              <a:buAutoNum type="arabicPeriod" startAt="2"/>
            </a:pPr>
            <a:endParaRPr lang="en-US" sz="1400" dirty="0"/>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28</a:t>
            </a:fld>
            <a:endParaRPr lang="en-US"/>
          </a:p>
        </p:txBody>
      </p:sp>
    </p:spTree>
    <p:extLst>
      <p:ext uri="{BB962C8B-B14F-4D97-AF65-F5344CB8AC3E}">
        <p14:creationId xmlns:p14="http://schemas.microsoft.com/office/powerpoint/2010/main" val="347479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We will now go over the process of entering data for survey admins, with a focus on the facility and ward forms.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451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logging in, survey administrators will see the following home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this page and on any other page in the app, CLICK the language can be selected</a:t>
            </a:r>
          </a:p>
          <a:p>
            <a:endParaRPr lang="en-US" dirty="0"/>
          </a:p>
          <a:p>
            <a:pPr marL="514350" indent="-514350">
              <a:buFont typeface="+mj-lt"/>
              <a:buAutoNum type="arabicPeriod" startAt="2"/>
            </a:pPr>
            <a:r>
              <a:rPr lang="en-US" sz="1600" dirty="0"/>
              <a:t>The survey administrator has the following permissions and responsibility to manage the survey</a:t>
            </a:r>
            <a:endParaRPr lang="en-US" sz="1600" b="1" dirty="0"/>
          </a:p>
          <a:p>
            <a:pPr marL="1047150" lvl="4" indent="-514350">
              <a:spcAft>
                <a:spcPts val="0"/>
              </a:spcAft>
              <a:buFont typeface="Wingdings" panose="05000000000000000000" pitchFamily="2" charset="2"/>
              <a:buChar char="§"/>
            </a:pPr>
            <a:r>
              <a:rPr lang="en-US" sz="1600" dirty="0"/>
              <a:t>Enter facility data</a:t>
            </a:r>
          </a:p>
          <a:p>
            <a:pPr marL="1047150" lvl="4" indent="-514350">
              <a:spcAft>
                <a:spcPts val="0"/>
              </a:spcAft>
              <a:buFont typeface="Wingdings" panose="05000000000000000000" pitchFamily="2" charset="2"/>
              <a:buChar char="§"/>
            </a:pPr>
            <a:r>
              <a:rPr lang="en-US" sz="1600" dirty="0"/>
              <a:t>Create wards and enter ward data</a:t>
            </a:r>
          </a:p>
          <a:p>
            <a:pPr marL="1047150" lvl="4" indent="-514350">
              <a:spcAft>
                <a:spcPts val="0"/>
              </a:spcAft>
              <a:buFont typeface="Wingdings" panose="05000000000000000000" pitchFamily="2" charset="2"/>
              <a:buChar char="§"/>
            </a:pPr>
            <a:r>
              <a:rPr lang="en-US" sz="1600" dirty="0"/>
              <a:t>Export facility and ward reports</a:t>
            </a:r>
          </a:p>
          <a:p>
            <a:pPr lvl="4" indent="0">
              <a:spcAft>
                <a:spcPts val="0"/>
              </a:spcAft>
              <a:buNone/>
            </a:pPr>
            <a:endParaRPr lang="en-US" sz="1600" dirty="0"/>
          </a:p>
          <a:p>
            <a:pPr lvl="4" indent="0">
              <a:spcAft>
                <a:spcPts val="600"/>
              </a:spcAft>
              <a:buNone/>
            </a:pPr>
            <a:r>
              <a:rPr lang="en-US" sz="1600" dirty="0"/>
              <a:t>The survey administrator may also create and enter patient records and edit patient records of other data collectors</a:t>
            </a:r>
          </a:p>
          <a:p>
            <a:pPr lvl="4" indent="0">
              <a:spcAft>
                <a:spcPts val="600"/>
              </a:spcAft>
              <a:buNone/>
            </a:pPr>
            <a:endParaRPr lang="en-US" sz="1600" dirty="0"/>
          </a:p>
          <a:p>
            <a:pPr marL="514350" indent="-514350">
              <a:buFont typeface="+mj-lt"/>
              <a:buAutoNum type="arabicPeriod" startAt="3"/>
            </a:pPr>
            <a:r>
              <a:rPr lang="en-US" sz="1600" dirty="0"/>
              <a:t>To enter facility data, create wards and enter ward data navigate to the left side of the screen and click on </a:t>
            </a:r>
            <a:r>
              <a:rPr lang="en-US" sz="1600" b="1" dirty="0"/>
              <a:t>Survey Dashboard CLICK</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30</a:t>
            </a:fld>
            <a:endParaRPr lang="en-US"/>
          </a:p>
        </p:txBody>
      </p:sp>
    </p:spTree>
    <p:extLst>
      <p:ext uri="{BB962C8B-B14F-4D97-AF65-F5344CB8AC3E}">
        <p14:creationId xmlns:p14="http://schemas.microsoft.com/office/powerpoint/2010/main" val="122364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separate web pages in which users can access the web app. The first, is the test environment.  The purpose of this environment is to allow for users to practice entering data in preparation for the PPS.  Users may have their own account linked to their email address created in the test environment, or use a generic facility login provided by the PPS team.  The production environment, is where real PPS data collection will occur. User information and data is NOT shared between the two environments, and real patient data should ONLY be entered into the production environment. </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4</a:t>
            </a:fld>
            <a:endParaRPr lang="en-US"/>
          </a:p>
        </p:txBody>
      </p:sp>
    </p:spTree>
    <p:extLst>
      <p:ext uri="{BB962C8B-B14F-4D97-AF65-F5344CB8AC3E}">
        <p14:creationId xmlns:p14="http://schemas.microsoft.com/office/powerpoint/2010/main" val="2926440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400" dirty="0"/>
              <a:t>The Survey Dashboard shows the following information for survey admins about the currently assigned survey:</a:t>
            </a:r>
          </a:p>
          <a:p>
            <a:pPr marL="699300" lvl="3" indent="-342900">
              <a:buFont typeface="Wingdings" panose="05000000000000000000" pitchFamily="2" charset="2"/>
              <a:buChar char="§"/>
            </a:pPr>
            <a:r>
              <a:rPr lang="en-US" sz="1400" dirty="0"/>
              <a:t>The unique Survey ID </a:t>
            </a:r>
          </a:p>
          <a:p>
            <a:pPr marL="699300" lvl="3" indent="-342900">
              <a:buFont typeface="Wingdings" panose="05000000000000000000" pitchFamily="2" charset="2"/>
              <a:buChar char="§"/>
            </a:pPr>
            <a:r>
              <a:rPr lang="en-US" sz="1400" dirty="0"/>
              <a:t>The Survey Access Period </a:t>
            </a:r>
          </a:p>
          <a:p>
            <a:pPr marL="699300" lvl="3" indent="-342900">
              <a:buFont typeface="Wingdings" panose="05000000000000000000" pitchFamily="2" charset="2"/>
              <a:buChar char="§"/>
            </a:pPr>
            <a:r>
              <a:rPr lang="en-US" sz="1400" dirty="0"/>
              <a:t>The Survey Status </a:t>
            </a:r>
          </a:p>
          <a:p>
            <a:pPr marL="699300" lvl="3" indent="-342900">
              <a:buFont typeface="Wingdings" panose="05000000000000000000" pitchFamily="2" charset="2"/>
              <a:buChar char="§"/>
            </a:pPr>
            <a:r>
              <a:rPr lang="en-US" sz="1400" dirty="0"/>
              <a:t>The Facility name and Country for the Survey</a:t>
            </a:r>
          </a:p>
          <a:p>
            <a:pPr marL="699300" lvl="3" indent="-342900">
              <a:buFont typeface="Wingdings" panose="05000000000000000000" pitchFamily="2" charset="2"/>
              <a:buChar char="§"/>
            </a:pPr>
            <a:r>
              <a:rPr lang="en-US" sz="1400" dirty="0"/>
              <a:t>Whether the Facility Data is complete or incomplete</a:t>
            </a:r>
          </a:p>
          <a:p>
            <a:pPr marL="699300" lvl="3" indent="-342900">
              <a:buFont typeface="Wingdings" panose="05000000000000000000" pitchFamily="2" charset="2"/>
              <a:buChar char="§"/>
            </a:pPr>
            <a:r>
              <a:rPr lang="en-US" sz="1400" dirty="0"/>
              <a:t>List of the wards that have been created for this survey</a:t>
            </a:r>
          </a:p>
          <a:p>
            <a:pPr marL="342900" indent="-342900">
              <a:buFont typeface="+mj-lt"/>
              <a:buAutoNum type="arabicPeriod"/>
            </a:pPr>
            <a:endParaRPr lang="en-US" sz="1400" dirty="0"/>
          </a:p>
          <a:p>
            <a:pPr marL="342900" indent="-342900">
              <a:buFont typeface="+mj-lt"/>
              <a:buAutoNum type="arabicPeriod"/>
            </a:pPr>
            <a:r>
              <a:rPr lang="en-US" sz="1400" dirty="0"/>
              <a:t>This page is also where facility and ward data are entered  and exported:</a:t>
            </a:r>
          </a:p>
          <a:p>
            <a:pPr marL="699300" lvl="3" indent="-342900">
              <a:buFont typeface="Wingdings" panose="05000000000000000000" pitchFamily="2" charset="2"/>
              <a:buChar char="§"/>
            </a:pPr>
            <a:r>
              <a:rPr lang="en-US" sz="1400" b="1" dirty="0"/>
              <a:t>Facility/Ward Data Entry</a:t>
            </a:r>
          </a:p>
          <a:p>
            <a:pPr marL="875700" lvl="7" indent="-342900">
              <a:buFont typeface="Wingdings" panose="05000000000000000000" pitchFamily="2" charset="2"/>
              <a:buChar char="§"/>
            </a:pPr>
            <a:r>
              <a:rPr lang="en-US" sz="1400" dirty="0"/>
              <a:t>One facility form should be completed for each survey</a:t>
            </a:r>
          </a:p>
          <a:p>
            <a:pPr marL="875700" lvl="7" indent="-342900">
              <a:buFont typeface="Wingdings" panose="05000000000000000000" pitchFamily="2" charset="2"/>
              <a:buChar char="§"/>
            </a:pPr>
            <a:r>
              <a:rPr lang="en-US" sz="1400" dirty="0"/>
              <a:t>One ward form should be completed for each ward surveyed</a:t>
            </a:r>
          </a:p>
          <a:p>
            <a:pPr marL="699300" lvl="3" indent="-342900">
              <a:buFont typeface="Wingdings" panose="05000000000000000000" pitchFamily="2" charset="2"/>
              <a:buChar char="§"/>
            </a:pPr>
            <a:r>
              <a:rPr lang="en-US" sz="1400" b="1" dirty="0"/>
              <a:t>Export Facility/Ward Reports</a:t>
            </a:r>
          </a:p>
          <a:p>
            <a:pPr marL="875700" lvl="4" indent="-342900">
              <a:buFont typeface="Wingdings" panose="05000000000000000000" pitchFamily="2" charset="2"/>
              <a:buChar char="§"/>
            </a:pPr>
            <a:r>
              <a:rPr lang="en-US" sz="1400" dirty="0"/>
              <a:t>Downloads all entered facility/ward data in CSV format</a:t>
            </a:r>
          </a:p>
          <a:p>
            <a:pPr marL="875700" lvl="4" indent="-342900">
              <a:buFont typeface="Wingdings" panose="05000000000000000000" pitchFamily="2" charset="2"/>
              <a:buChar char="§"/>
            </a:pPr>
            <a:endParaRPr lang="en-US" sz="1400" dirty="0"/>
          </a:p>
          <a:p>
            <a:pPr marL="875700" lvl="4" indent="-342900">
              <a:buFont typeface="Wingdings" panose="05000000000000000000" pitchFamily="2" charset="2"/>
              <a:buChar char="§"/>
            </a:pPr>
            <a:r>
              <a:rPr lang="en-US" sz="1400" dirty="0"/>
              <a:t>Click on the facility/ward data entry tab to enter facility and ward data for the survey</a:t>
            </a:r>
          </a:p>
          <a:p>
            <a:pPr marL="699300" lvl="3" indent="-342900">
              <a:buFont typeface="+mj-lt"/>
              <a:buAutoNum type="arabicPeriod" startAt="3"/>
            </a:pPr>
            <a:endParaRPr lang="en-US" sz="1400" dirty="0"/>
          </a:p>
          <a:p>
            <a:endParaRPr lang="en-US" sz="1400" dirty="0"/>
          </a:p>
          <a:p>
            <a:pPr marL="514350" indent="-514350">
              <a:buFont typeface="+mj-lt"/>
              <a:buAutoNum type="arabicPeriod"/>
            </a:pPr>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31</a:t>
            </a:fld>
            <a:endParaRPr lang="en-US"/>
          </a:p>
        </p:txBody>
      </p:sp>
    </p:spTree>
    <p:extLst>
      <p:ext uri="{BB962C8B-B14F-4D97-AF65-F5344CB8AC3E}">
        <p14:creationId xmlns:p14="http://schemas.microsoft.com/office/powerpoint/2010/main" val="1680500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400" dirty="0"/>
              <a:t>After clicking on Facility/Ward data entry tab you will arrive at the Facility Data page</a:t>
            </a:r>
          </a:p>
          <a:p>
            <a:pPr marL="514350" indent="-514350">
              <a:buFont typeface="+mj-lt"/>
              <a:buAutoNum type="arabicPeriod"/>
            </a:pPr>
            <a:r>
              <a:rPr lang="en-US" sz="1400" dirty="0"/>
              <a:t>Questions in the facility form collection information on facility metrics including:</a:t>
            </a:r>
          </a:p>
          <a:p>
            <a:pPr marL="1047150" lvl="7" indent="-514350"/>
            <a:r>
              <a:rPr lang="en-US" sz="1400" dirty="0"/>
              <a:t>Facility Type</a:t>
            </a:r>
          </a:p>
          <a:p>
            <a:pPr marL="1047150" lvl="7" indent="-514350"/>
            <a:r>
              <a:rPr lang="en-US" sz="1400" dirty="0"/>
              <a:t>Facility Size</a:t>
            </a:r>
          </a:p>
          <a:p>
            <a:pPr marL="1047150" lvl="7" indent="-514350"/>
            <a:r>
              <a:rPr lang="en-US" sz="1400" dirty="0"/>
              <a:t>Capacity for IPC</a:t>
            </a:r>
          </a:p>
          <a:p>
            <a:pPr marL="1047150" lvl="7" indent="-514350"/>
            <a:r>
              <a:rPr lang="en-US" sz="1400" dirty="0"/>
              <a:t>And others</a:t>
            </a:r>
          </a:p>
          <a:p>
            <a:pPr marL="514350" indent="-514350">
              <a:buFont typeface="+mj-lt"/>
              <a:buAutoNum type="arabicPeriod"/>
            </a:pPr>
            <a:r>
              <a:rPr lang="en-US" sz="1400" dirty="0"/>
              <a:t>After completing data entry for that facility, click the</a:t>
            </a:r>
            <a:r>
              <a:rPr lang="en-US" sz="1400" b="1" dirty="0"/>
              <a:t> Save and</a:t>
            </a:r>
            <a:r>
              <a:rPr lang="en-US" sz="1400" dirty="0"/>
              <a:t> </a:t>
            </a:r>
            <a:r>
              <a:rPr lang="en-US" sz="1400" b="1" dirty="0"/>
              <a:t>continue</a:t>
            </a:r>
            <a:r>
              <a:rPr lang="en-US" sz="1400" dirty="0"/>
              <a:t> button</a:t>
            </a:r>
          </a:p>
          <a:p>
            <a:pPr marL="514350" indent="-514350">
              <a:buFont typeface="+mj-lt"/>
              <a:buAutoNum type="arabicPeriod"/>
            </a:pPr>
            <a:endParaRPr lang="en-US" sz="1400" dirty="0"/>
          </a:p>
          <a:p>
            <a:pPr marL="514350" indent="-514350">
              <a:buFont typeface="+mj-lt"/>
              <a:buAutoNum type="arabicPeriod"/>
            </a:pPr>
            <a:endParaRPr lang="en-US" sz="1400" dirty="0"/>
          </a:p>
          <a:p>
            <a:pPr marL="514350" indent="-514350">
              <a:buFont typeface="+mj-lt"/>
              <a:buAutoNum type="arabicPeriod"/>
            </a:pPr>
            <a:endParaRPr lang="en-US" sz="1400" dirty="0"/>
          </a:p>
          <a:p>
            <a:pPr marL="514350" lvl="1" indent="-514350">
              <a:buFont typeface="+mj-lt"/>
              <a:buAutoNum type="arabicPeriod"/>
            </a:pPr>
            <a:endParaRPr lang="en-US" sz="1400" dirty="0"/>
          </a:p>
          <a:p>
            <a:endParaRPr lang="en-US" sz="1600" dirty="0"/>
          </a:p>
          <a:p>
            <a:pPr marL="514350" indent="-514350">
              <a:buFont typeface="+mj-lt"/>
              <a:buAutoNum type="arabicPeriod"/>
            </a:pP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32</a:t>
            </a:fld>
            <a:endParaRPr lang="en-US"/>
          </a:p>
        </p:txBody>
      </p:sp>
    </p:spTree>
    <p:extLst>
      <p:ext uri="{BB962C8B-B14F-4D97-AF65-F5344CB8AC3E}">
        <p14:creationId xmlns:p14="http://schemas.microsoft.com/office/powerpoint/2010/main" val="1119764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entering information on the healthcare facility, survey administrators will also enter information on each ward included in the survey. To enter ward data, </a:t>
            </a:r>
          </a:p>
          <a:p>
            <a:endParaRPr lang="en-US" dirty="0"/>
          </a:p>
          <a:p>
            <a:pPr marL="514350" indent="-514350">
              <a:buFont typeface="+mj-lt"/>
              <a:buAutoNum type="arabicPeriod"/>
            </a:pPr>
            <a:r>
              <a:rPr lang="en-US" sz="1200" dirty="0"/>
              <a:t>Navigate to the left side of the screen and click the Ward Data tab CLICK</a:t>
            </a:r>
          </a:p>
          <a:p>
            <a:pPr marL="514350" indent="-514350">
              <a:buFont typeface="+mj-lt"/>
              <a:buAutoNum type="arabicPeriod"/>
            </a:pPr>
            <a:r>
              <a:rPr lang="en-US" sz="1200" dirty="0"/>
              <a:t>Enter a response to each Ward Data question for that particular ward</a:t>
            </a:r>
          </a:p>
          <a:p>
            <a:pPr marL="342900" indent="-342900">
              <a:buFont typeface="+mj-lt"/>
              <a:buAutoNum type="arabicPeriod" startAt="3"/>
            </a:pPr>
            <a:r>
              <a:rPr lang="en-US" sz="1200" dirty="0"/>
              <a:t>After completing data entry for that ward, determine if you will add an additional ward.  If you will, click </a:t>
            </a:r>
            <a:r>
              <a:rPr lang="en-US" sz="1200" dirty="0" err="1"/>
              <a:t>CLICK</a:t>
            </a:r>
            <a:r>
              <a:rPr lang="en-US" sz="1200" dirty="0"/>
              <a:t> the add additional ward button on the bottom center of the screen.</a:t>
            </a:r>
          </a:p>
          <a:p>
            <a:pPr marL="342900" indent="-342900">
              <a:buFont typeface="+mj-lt"/>
              <a:buAutoNum type="arabicPeriod" startAt="3"/>
            </a:pPr>
            <a:r>
              <a:rPr lang="en-US" sz="1200" dirty="0"/>
              <a:t>If this is</a:t>
            </a:r>
            <a:r>
              <a:rPr lang="en-US" sz="1200" dirty="0">
                <a:solidFill>
                  <a:schemeClr val="accent4">
                    <a:lumMod val="60000"/>
                    <a:lumOff val="40000"/>
                  </a:schemeClr>
                </a:solidFill>
              </a:rPr>
              <a:t> </a:t>
            </a:r>
            <a:r>
              <a:rPr lang="en-US" sz="1200" dirty="0"/>
              <a:t>the last ward you will enter at this time,   click the submit button CLICK at the bottom center of the screen.</a:t>
            </a:r>
          </a:p>
          <a:p>
            <a:endParaRPr lang="en-US" sz="1200" dirty="0"/>
          </a:p>
          <a:p>
            <a:pPr marL="514350" indent="-514350">
              <a:buFont typeface="+mj-lt"/>
              <a:buAutoNum type="arabicPeriod"/>
            </a:pPr>
            <a:endParaRPr lang="en-US" sz="1200" dirty="0"/>
          </a:p>
          <a:p>
            <a:endParaRPr lang="en-US" sz="1200" dirty="0"/>
          </a:p>
          <a:p>
            <a:pPr marL="514350" indent="-514350">
              <a:buFont typeface="+mj-lt"/>
              <a:buAutoNum type="arabicPeriod"/>
            </a:pPr>
            <a:endParaRPr lang="en-US" sz="12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33</a:t>
            </a:fld>
            <a:endParaRPr lang="en-US"/>
          </a:p>
        </p:txBody>
      </p:sp>
    </p:spTree>
    <p:extLst>
      <p:ext uri="{BB962C8B-B14F-4D97-AF65-F5344CB8AC3E}">
        <p14:creationId xmlns:p14="http://schemas.microsoft.com/office/powerpoint/2010/main" val="1576850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t>After submitting ward data, the survey dashboard page will be updated with information on that ward, including the </a:t>
            </a:r>
            <a:r>
              <a:rPr lang="en-US" sz="1200" b="1" dirty="0"/>
              <a:t>ward survey date.</a:t>
            </a:r>
            <a:r>
              <a:rPr lang="en-US" sz="1200" dirty="0"/>
              <a:t>  CLICK</a:t>
            </a:r>
          </a:p>
          <a:p>
            <a:pPr marL="514350" indent="-514350">
              <a:buFont typeface="+mj-lt"/>
              <a:buAutoNum type="arabicPeriod"/>
            </a:pPr>
            <a:r>
              <a:rPr lang="en-US" sz="1200" dirty="0"/>
              <a:t>Also shown on this page, is whether the ward data is complete, and the number of patient records associated with that ward. </a:t>
            </a:r>
          </a:p>
          <a:p>
            <a:pPr marL="514350" indent="-514350">
              <a:buFont typeface="+mj-lt"/>
              <a:buAutoNum type="arabicPeriod"/>
            </a:pPr>
            <a:endParaRPr lang="en-US" sz="1200" dirty="0"/>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C00000"/>
                </a:solidFill>
              </a:rPr>
              <a:t>*Note: All ward data does not have to be complete before patients are added to that ward and patient data entry can begin without all of the data being present.  The exception to this is the ward survey date: A </a:t>
            </a:r>
            <a:r>
              <a:rPr lang="en-US" sz="1200" b="1" dirty="0">
                <a:solidFill>
                  <a:srgbClr val="C00000"/>
                </a:solidFill>
              </a:rPr>
              <a:t>ward survey date</a:t>
            </a:r>
            <a:r>
              <a:rPr lang="en-US" sz="1200" dirty="0">
                <a:solidFill>
                  <a:srgbClr val="C00000"/>
                </a:solidFill>
              </a:rPr>
              <a:t> is needed prior to adding patients to the survey.</a:t>
            </a:r>
            <a:br>
              <a:rPr lang="en-US" sz="1200" dirty="0"/>
            </a:br>
            <a:endParaRPr lang="en-US" sz="1200" dirty="0"/>
          </a:p>
          <a:p>
            <a:endParaRPr lang="en-US" sz="1400" dirty="0"/>
          </a:p>
          <a:p>
            <a:pPr marL="514350" indent="-514350">
              <a:buFont typeface="+mj-lt"/>
              <a:buAutoNum type="arabicPeriod"/>
            </a:pPr>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34</a:t>
            </a:fld>
            <a:endParaRPr lang="en-US"/>
          </a:p>
        </p:txBody>
      </p:sp>
    </p:spTree>
    <p:extLst>
      <p:ext uri="{BB962C8B-B14F-4D97-AF65-F5344CB8AC3E}">
        <p14:creationId xmlns:p14="http://schemas.microsoft.com/office/powerpoint/2010/main" val="105792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Facility and ward data can be edited from the survey dashboard tab by clicking on the “facility/ward data entry” button CLICK</a:t>
            </a:r>
          </a:p>
          <a:p>
            <a:pPr marL="342900" indent="-342900">
              <a:buFont typeface="Arial" panose="020B0604020202020204" pitchFamily="34" charset="0"/>
              <a:buChar char="•"/>
            </a:pPr>
            <a:r>
              <a:rPr lang="en-US" sz="1200" dirty="0">
                <a:solidFill>
                  <a:srgbClr val="C00000"/>
                </a:solidFill>
              </a:rPr>
              <a:t>Note that you may not change the ward survey date after it was submitted the first time and you should contact a system administrator  if your ward survey date needs to be changed.</a:t>
            </a:r>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pPr marL="342900" indent="-342900">
              <a:buFont typeface="+mj-lt"/>
              <a:buAutoNum type="arabicPeriod" startAt="3"/>
            </a:pPr>
            <a:endParaRPr lang="en-US" sz="1400" dirty="0"/>
          </a:p>
          <a:p>
            <a:endParaRPr lang="en-US" sz="1400" dirty="0"/>
          </a:p>
          <a:p>
            <a:endParaRPr lang="en-US" sz="1400" dirty="0"/>
          </a:p>
          <a:p>
            <a:pPr marL="514350" indent="-514350">
              <a:buFont typeface="+mj-lt"/>
              <a:buAutoNum type="arabicPeriod"/>
            </a:pPr>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35</a:t>
            </a:fld>
            <a:endParaRPr lang="en-US"/>
          </a:p>
        </p:txBody>
      </p:sp>
    </p:spTree>
    <p:extLst>
      <p:ext uri="{BB962C8B-B14F-4D97-AF65-F5344CB8AC3E}">
        <p14:creationId xmlns:p14="http://schemas.microsoft.com/office/powerpoint/2010/main" val="3109793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t>If you would like to export the facility and ward data to an excel spreadsheet, click </a:t>
            </a:r>
            <a:r>
              <a:rPr lang="en-US" sz="1200" dirty="0" err="1"/>
              <a:t>CLICK</a:t>
            </a:r>
            <a:r>
              <a:rPr lang="en-US" sz="1200" dirty="0"/>
              <a:t> the </a:t>
            </a:r>
            <a:r>
              <a:rPr lang="en-US" sz="1200" dirty="0">
                <a:solidFill>
                  <a:schemeClr val="accent4">
                    <a:lumMod val="60000"/>
                    <a:lumOff val="40000"/>
                  </a:schemeClr>
                </a:solidFill>
              </a:rPr>
              <a:t>“</a:t>
            </a:r>
            <a:r>
              <a:rPr lang="en-US" sz="1200" dirty="0"/>
              <a:t>Export Facility/Ward Reports</a:t>
            </a:r>
            <a:r>
              <a:rPr lang="en-US" sz="1200" dirty="0">
                <a:solidFill>
                  <a:schemeClr val="accent4">
                    <a:lumMod val="60000"/>
                    <a:lumOff val="40000"/>
                  </a:schemeClr>
                </a:solidFill>
              </a:rPr>
              <a:t>”</a:t>
            </a:r>
            <a:r>
              <a:rPr lang="en-US" sz="1200" dirty="0"/>
              <a:t> tab on the Survey Dashboard page</a:t>
            </a:r>
            <a:endParaRPr lang="en-US" sz="1400" dirty="0"/>
          </a:p>
          <a:p>
            <a:endParaRPr lang="en-US" sz="1200" dirty="0"/>
          </a:p>
          <a:p>
            <a:pPr marL="514350" indent="-514350">
              <a:buFont typeface="+mj-lt"/>
              <a:buAutoNum type="arabicPeriod"/>
            </a:pP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36</a:t>
            </a:fld>
            <a:endParaRPr lang="en-US"/>
          </a:p>
        </p:txBody>
      </p:sp>
    </p:spTree>
    <p:extLst>
      <p:ext uri="{BB962C8B-B14F-4D97-AF65-F5344CB8AC3E}">
        <p14:creationId xmlns:p14="http://schemas.microsoft.com/office/powerpoint/2010/main" val="184586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400" dirty="0"/>
              <a:t>Survey admins can view a summary of all ward and patient data from the </a:t>
            </a:r>
            <a:r>
              <a:rPr lang="en-US" sz="1400" b="1" dirty="0"/>
              <a:t>patient records  page</a:t>
            </a:r>
          </a:p>
          <a:p>
            <a:pPr marL="514350" indent="-514350">
              <a:buFont typeface="+mj-lt"/>
              <a:buAutoNum type="arabicPeriod"/>
            </a:pPr>
            <a:r>
              <a:rPr lang="en-US" sz="1400" dirty="0"/>
              <a:t>The Patient Records page shows all of the wards entered for the facility, and the list of patient records that have been entered by </a:t>
            </a:r>
            <a:r>
              <a:rPr lang="en-US" sz="1400" b="1" dirty="0"/>
              <a:t>all data collectors</a:t>
            </a:r>
          </a:p>
          <a:p>
            <a:pPr marL="514350" indent="-514350">
              <a:buFont typeface="+mj-lt"/>
              <a:buAutoNum type="arabicPeriod"/>
            </a:pPr>
            <a:r>
              <a:rPr lang="en-US" sz="1400" dirty="0"/>
              <a:t>You can sort the different columns on the patient records table by lick on the arrows CLICK</a:t>
            </a:r>
          </a:p>
          <a:p>
            <a:pPr marL="514350" indent="-514350">
              <a:buFont typeface="+mj-lt"/>
              <a:buAutoNum type="arabicPeriod"/>
            </a:pPr>
            <a:r>
              <a:rPr lang="en-US" sz="1400" dirty="0"/>
              <a:t>You may also </a:t>
            </a:r>
            <a:r>
              <a:rPr lang="en-US" sz="1400" b="1" dirty="0"/>
              <a:t>search</a:t>
            </a:r>
            <a:r>
              <a:rPr lang="en-US" sz="1400" dirty="0"/>
              <a:t> the patient records that have been entered by clicking on the search button CLICK</a:t>
            </a:r>
          </a:p>
          <a:p>
            <a:pPr marL="514350" indent="-514350">
              <a:buFont typeface="+mj-lt"/>
              <a:buAutoNum type="arabicPeriod"/>
            </a:pPr>
            <a:r>
              <a:rPr lang="en-US" sz="1400" dirty="0"/>
              <a:t>The patient records </a:t>
            </a:r>
            <a:r>
              <a:rPr lang="en-US" sz="1400" b="1" dirty="0"/>
              <a:t>status </a:t>
            </a:r>
            <a:r>
              <a:rPr lang="en-US" sz="1400" dirty="0"/>
              <a:t>column can be used to track data collector progress towards record completion CLICK</a:t>
            </a:r>
          </a:p>
          <a:p>
            <a:pPr lvl="4" indent="0">
              <a:buNone/>
            </a:pPr>
            <a:endParaRPr lang="en-US" sz="1400" dirty="0"/>
          </a:p>
          <a:p>
            <a:pPr marL="342900" lvl="1" indent="-342900">
              <a:buFont typeface="+mj-lt"/>
              <a:buAutoNum type="arabicPeriod" startAt="2"/>
            </a:pPr>
            <a:endParaRPr lang="en-US" sz="1400" dirty="0"/>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37</a:t>
            </a:fld>
            <a:endParaRPr lang="en-US"/>
          </a:p>
        </p:txBody>
      </p:sp>
    </p:spTree>
    <p:extLst>
      <p:ext uri="{BB962C8B-B14F-4D97-AF65-F5344CB8AC3E}">
        <p14:creationId xmlns:p14="http://schemas.microsoft.com/office/powerpoint/2010/main" val="3147688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the records status column can show one of three statuses for a record: </a:t>
            </a:r>
            <a:r>
              <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Incomplete records, are those where not all fields are complete. These are records that are likely still in progress. Complete records are those where all data fields are complete, but the data collector has not yet hit the submit button. And submitted records, are those where all fields are complete and the user has clicked the submit button. Although all records, including submitted records can still be edited after the survey, data collectors and survey admins may use this system to classify and indicate records that need further review before submitting.</a:t>
            </a:r>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38</a:t>
            </a:fld>
            <a:endParaRPr lang="en-US"/>
          </a:p>
        </p:txBody>
      </p:sp>
    </p:spTree>
    <p:extLst>
      <p:ext uri="{BB962C8B-B14F-4D97-AF65-F5344CB8AC3E}">
        <p14:creationId xmlns:p14="http://schemas.microsoft.com/office/powerpoint/2010/main" val="1249655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Just like data collectors, Survey Administrators can create and enter data for patient records and edit patient records that they created or were created by a data collector assigned to the survey.</a:t>
            </a:r>
          </a:p>
          <a:p>
            <a:pPr marL="342900" indent="-342900">
              <a:buFont typeface="+mj-lt"/>
              <a:buAutoNum type="arabicPeriod"/>
            </a:pPr>
            <a:r>
              <a:rPr lang="en-US" sz="1200" dirty="0"/>
              <a:t>Patient record data is accessed from the </a:t>
            </a:r>
            <a:r>
              <a:rPr lang="en-US" sz="1200" b="1" dirty="0"/>
              <a:t>Patient Records Page</a:t>
            </a:r>
          </a:p>
          <a:p>
            <a:pPr marL="342900" indent="-342900">
              <a:buFont typeface="+mj-lt"/>
              <a:buAutoNum type="arabicPeriod"/>
            </a:pPr>
            <a:r>
              <a:rPr lang="en-US" sz="1200" dirty="0"/>
              <a:t>To create and enter data on a patient record, click on the CLICK </a:t>
            </a:r>
            <a:r>
              <a:rPr lang="en-US" sz="1200" b="1" dirty="0"/>
              <a:t>Add Patient Record</a:t>
            </a:r>
            <a:r>
              <a:rPr lang="en-US" sz="1200" dirty="0"/>
              <a:t> tab on the right of the screen for the appropriate ward line </a:t>
            </a:r>
          </a:p>
          <a:p>
            <a:pPr marL="342900" indent="-342900">
              <a:buFont typeface="+mj-lt"/>
              <a:buAutoNum type="arabicPeriod"/>
            </a:pPr>
            <a:r>
              <a:rPr lang="en-US" sz="1200" dirty="0"/>
              <a:t>CLICK To edit a patient record, click</a:t>
            </a:r>
            <a:r>
              <a:rPr lang="en-US" sz="1200" b="1" dirty="0"/>
              <a:t> edit </a:t>
            </a:r>
            <a:r>
              <a:rPr lang="en-US" sz="1200" dirty="0"/>
              <a:t>and then navigate through the patient record to edit or add data</a:t>
            </a:r>
          </a:p>
          <a:p>
            <a:pPr marL="342900" indent="-342900">
              <a:buFont typeface="+mj-lt"/>
              <a:buAutoNum type="arabicPeriod"/>
            </a:pPr>
            <a:r>
              <a:rPr lang="en-US" sz="1200" dirty="0"/>
              <a:t>To</a:t>
            </a:r>
            <a:r>
              <a:rPr lang="en-US" sz="1200" dirty="0">
                <a:solidFill>
                  <a:srgbClr val="FF0000"/>
                </a:solidFill>
              </a:rPr>
              <a:t> </a:t>
            </a:r>
            <a:r>
              <a:rPr lang="en-US" sz="1200" b="1" dirty="0">
                <a:solidFill>
                  <a:srgbClr val="FF0000"/>
                </a:solidFill>
              </a:rPr>
              <a:t>delete</a:t>
            </a:r>
            <a:r>
              <a:rPr lang="en-US" sz="1200" dirty="0">
                <a:solidFill>
                  <a:srgbClr val="FF0000"/>
                </a:solidFill>
              </a:rPr>
              <a:t> </a:t>
            </a:r>
            <a:r>
              <a:rPr lang="en-US" sz="1200" dirty="0"/>
              <a:t>a patient record, click the red Delete button in the Actions column</a:t>
            </a:r>
          </a:p>
          <a:p>
            <a:pPr marL="514350" indent="-514350">
              <a:buFont typeface="+mj-lt"/>
              <a:buAutoNum type="arabicPeriod"/>
            </a:pP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39</a:t>
            </a:fld>
            <a:endParaRPr lang="en-US"/>
          </a:p>
        </p:txBody>
      </p:sp>
    </p:spTree>
    <p:extLst>
      <p:ext uri="{BB962C8B-B14F-4D97-AF65-F5344CB8AC3E}">
        <p14:creationId xmlns:p14="http://schemas.microsoft.com/office/powerpoint/2010/main" val="3681711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We will finish this session with some tips and reminders about using the web app.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60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access the test environment, facility users can use either pre-existing generic user accounts, or request to create their own accounts within the test environment linked to their email address. Users can log in to the test environment using the link showed on this page. After accessing the web link, the process for logging into the test environment is shown on the right side of this page CLICK . </a:t>
            </a:r>
            <a:r>
              <a:rPr lang="en-US" sz="1200" dirty="0"/>
              <a:t>Users can select the language they would like to use within the app on this login page or at any other page in the app CLICK</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5</a:t>
            </a:fld>
            <a:endParaRPr lang="en-US"/>
          </a:p>
        </p:txBody>
      </p:sp>
    </p:spTree>
    <p:extLst>
      <p:ext uri="{BB962C8B-B14F-4D97-AF65-F5344CB8AC3E}">
        <p14:creationId xmlns:p14="http://schemas.microsoft.com/office/powerpoint/2010/main" val="2684052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0"/>
              </a:spcAft>
              <a:buFont typeface="Arial" panose="020B0604020202020204" pitchFamily="34" charset="0"/>
              <a:buChar char="•"/>
            </a:pPr>
            <a:r>
              <a:rPr lang="en-US" sz="1200" dirty="0">
                <a:effectLst/>
                <a:latin typeface="Calibri"/>
                <a:ea typeface="Calibri" panose="020F0502020204030204" pitchFamily="34" charset="0"/>
                <a:cs typeface="Times New Roman"/>
              </a:rPr>
              <a:t>Facility/Ward Data should be collected </a:t>
            </a:r>
            <a:r>
              <a:rPr lang="en-US" sz="1200" u="sng" dirty="0">
                <a:effectLst/>
                <a:latin typeface="Calibri"/>
                <a:ea typeface="Calibri" panose="020F0502020204030204" pitchFamily="34" charset="0"/>
                <a:cs typeface="Times New Roman"/>
              </a:rPr>
              <a:t>before </a:t>
            </a:r>
            <a:r>
              <a:rPr lang="en-US" sz="1200" dirty="0">
                <a:effectLst/>
                <a:latin typeface="Calibri"/>
                <a:ea typeface="Calibri" panose="020F0502020204030204" pitchFamily="34" charset="0"/>
                <a:cs typeface="Times New Roman"/>
              </a:rPr>
              <a:t>patient data collection begins</a:t>
            </a:r>
            <a:r>
              <a:rPr lang="en-US" sz="1200" dirty="0">
                <a:latin typeface="Calibri"/>
                <a:ea typeface="Calibri" panose="020F0502020204030204" pitchFamily="34" charset="0"/>
                <a:cs typeface="Times New Roman"/>
              </a:rPr>
              <a:t> </a:t>
            </a:r>
            <a:endParaRPr lang="en-US" sz="1200" dirty="0">
              <a:latin typeface="Calibri"/>
              <a:ea typeface="Calibri" panose="020F0502020204030204" pitchFamily="34" charset="0"/>
              <a:cs typeface="Times New Roman" panose="02020603050405020304" pitchFamily="18" charset="0"/>
            </a:endParaRPr>
          </a:p>
          <a:p>
            <a:pPr marL="342900" indent="-342900">
              <a:lnSpc>
                <a:spcPct val="107000"/>
              </a:lnSpc>
              <a:spcAft>
                <a:spcPts val="0"/>
              </a:spcAft>
              <a:buFont typeface="Arial" panose="020B0604020202020204" pitchFamily="34" charset="0"/>
              <a:buChar char="•"/>
            </a:pPr>
            <a:r>
              <a:rPr lang="en-US" sz="1200" dirty="0">
                <a:effectLst/>
                <a:latin typeface="Calibri"/>
                <a:ea typeface="Calibri" panose="020F0502020204030204" pitchFamily="34" charset="0"/>
                <a:cs typeface="Times New Roman"/>
              </a:rPr>
              <a:t>The ward survey date should be determined prior to </a:t>
            </a:r>
            <a:r>
              <a:rPr lang="en-US" sz="1200" dirty="0">
                <a:latin typeface="Calibri"/>
                <a:ea typeface="Calibri" panose="020F0502020204030204" pitchFamily="34" charset="0"/>
                <a:cs typeface="Times New Roman"/>
              </a:rPr>
              <a:t>starting data collection</a:t>
            </a:r>
            <a:r>
              <a:rPr lang="en-US" sz="1200" dirty="0">
                <a:effectLst/>
                <a:latin typeface="Calibri"/>
                <a:ea typeface="Calibri" panose="020F0502020204030204" pitchFamily="34" charset="0"/>
                <a:cs typeface="Times New Roman"/>
              </a:rPr>
              <a:t> and the ward survey date should be the same for every patient on a ward. In many cases, data for patients is not entered into the application on the ward survey date itself.</a:t>
            </a:r>
            <a:r>
              <a:rPr lang="en-US" sz="1200" dirty="0">
                <a:latin typeface="Calibri"/>
                <a:ea typeface="Calibri" panose="020F0502020204030204" pitchFamily="34" charset="0"/>
                <a:cs typeface="Times New Roman"/>
              </a:rPr>
              <a:t> </a:t>
            </a:r>
            <a:endParaRPr lang="en-US" sz="1200" dirty="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200" dirty="0">
                <a:effectLst/>
                <a:latin typeface="Calibri"/>
                <a:ea typeface="Calibri" panose="020F0502020204030204" pitchFamily="34" charset="0"/>
                <a:cs typeface="Calibri"/>
              </a:rPr>
              <a:t>Utilize the data collection FAQ for common questions about data entry.</a:t>
            </a:r>
          </a:p>
          <a:p>
            <a:pPr marL="342900" indent="-342900">
              <a:lnSpc>
                <a:spcPct val="107000"/>
              </a:lnSpc>
              <a:spcAft>
                <a:spcPts val="0"/>
              </a:spcAft>
              <a:buFont typeface="Arial" panose="020B0604020202020204" pitchFamily="34" charset="0"/>
              <a:buChar char="•"/>
            </a:pPr>
            <a:r>
              <a:rPr lang="en-US" sz="1200" dirty="0">
                <a:latin typeface="Calibri"/>
                <a:cs typeface="Calibri"/>
              </a:rPr>
              <a:t>After you click “Save and Continue“ or “Save and Exit” at the bottom of each page, your patient record data is saved and you can leave and return to enter or edit data on the patient at a later time.</a:t>
            </a:r>
          </a:p>
          <a:p>
            <a:pPr marL="342900" indent="-342900">
              <a:lnSpc>
                <a:spcPct val="107000"/>
              </a:lnSpc>
              <a:spcAft>
                <a:spcPts val="0"/>
              </a:spcAft>
              <a:buFont typeface="Arial" panose="020B0604020202020204" pitchFamily="34" charset="0"/>
              <a:buChar char="•"/>
            </a:pPr>
            <a:r>
              <a:rPr lang="en-US" sz="1200" dirty="0">
                <a:latin typeface="Calibri"/>
                <a:ea typeface="Calibri" panose="020F0502020204030204" pitchFamily="34" charset="0"/>
                <a:cs typeface="Calibri"/>
              </a:rPr>
              <a:t>Data collectors can utilize the search function on the Patient Records dashboard to easily lookup a single patient record by Patient Record ID Survey administrators can utilize the search function  to look a set of patient records created by a specific data collector.  </a:t>
            </a:r>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41</a:t>
            </a:fld>
            <a:endParaRPr lang="en-US"/>
          </a:p>
        </p:txBody>
      </p:sp>
    </p:spTree>
    <p:extLst>
      <p:ext uri="{BB962C8B-B14F-4D97-AF65-F5344CB8AC3E}">
        <p14:creationId xmlns:p14="http://schemas.microsoft.com/office/powerpoint/2010/main" val="6996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remember the tooltip function: </a:t>
            </a:r>
            <a:r>
              <a:rPr lang="en-US" sz="1200" dirty="0"/>
              <a:t>If you hover over the information icon a tooltip will appear that provides helpful descriptions or information on how to respond to the question.</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42</a:t>
            </a:fld>
            <a:endParaRPr lang="en-US"/>
          </a:p>
        </p:txBody>
      </p:sp>
    </p:spTree>
    <p:extLst>
      <p:ext uri="{BB962C8B-B14F-4D97-AF65-F5344CB8AC3E}">
        <p14:creationId xmlns:p14="http://schemas.microsoft.com/office/powerpoint/2010/main" val="173244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access the production environment, where real data entry occurs, both survey administrators and data collectors must have accounts created and be assigned to the survey.  System administrators (generally CDC or implementing partner staff) </a:t>
            </a:r>
            <a:r>
              <a:rPr lang="en-US" dirty="0" err="1"/>
              <a:t>wil</a:t>
            </a:r>
            <a:r>
              <a:rPr lang="en-US" dirty="0"/>
              <a:t> </a:t>
            </a:r>
            <a:r>
              <a:rPr lang="en-US" dirty="0" err="1"/>
              <a:t>lwork</a:t>
            </a:r>
            <a:r>
              <a:rPr lang="en-US" dirty="0"/>
              <a:t> with survey administrators and data collectors to create these user accounts, and assign them to the appropriate survey.  Because they have access to all of the data in the facility for editing and deleting, survey administrators need to fill out an additional form that verifies that they are associated with the surveyed healthcare facility before an account can be created. This form is described on the next slide.  Once an account is created, both data collector and survey admin users will receive an email with a temporary password that will allow them to log in to the app using the link shown: GAIHN-hai.org.  The right side of this slide shows the process by which new users login using their temporary password and will be prompted to create a new password.  Temporary passwords are only valid for 7 days, so If the user receives any errors during this process, they should reach out to the system admin to reinvite the user.</a:t>
            </a:r>
          </a:p>
        </p:txBody>
      </p:sp>
      <p:sp>
        <p:nvSpPr>
          <p:cNvPr id="4" name="Slide Number Placeholder 3"/>
          <p:cNvSpPr>
            <a:spLocks noGrp="1"/>
          </p:cNvSpPr>
          <p:nvPr>
            <p:ph type="sldNum" sz="quarter" idx="5"/>
          </p:nvPr>
        </p:nvSpPr>
        <p:spPr/>
        <p:txBody>
          <a:bodyPr/>
          <a:lstStyle/>
          <a:p>
            <a:fld id="{2F076193-46FF-4534-8B62-854F7D9EA938}" type="slidenum">
              <a:rPr lang="en-US" smtClean="0"/>
              <a:t>6</a:t>
            </a:fld>
            <a:endParaRPr lang="en-US"/>
          </a:p>
        </p:txBody>
      </p:sp>
    </p:spTree>
    <p:extLst>
      <p:ext uri="{BB962C8B-B14F-4D97-AF65-F5344CB8AC3E}">
        <p14:creationId xmlns:p14="http://schemas.microsoft.com/office/powerpoint/2010/main" val="87965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admin request form shown on this page is used to verify the affiliation of survey administrators with the healthcare facility, to ensure that they should have full access to the PPS records.  After the facility shares who they would like to include as survey administrators with CDC or a CDC implementing partner,  they should receive a message to fill out this request form.  The survey administrator completes part I of the form, shown here, and this form then requires a second signature endorsement from a facility administration point of contact at the facility.  Once the form is filled out via </a:t>
            </a:r>
            <a:r>
              <a:rPr lang="en-US" dirty="0" err="1"/>
              <a:t>docusign</a:t>
            </a:r>
            <a:r>
              <a:rPr lang="en-US" dirty="0"/>
              <a:t> and the approvals are confirmed, a survey administrator account will be created, and the survey administrator should receive an email inviting them to the web app with a temporary password</a:t>
            </a:r>
          </a:p>
        </p:txBody>
      </p:sp>
      <p:sp>
        <p:nvSpPr>
          <p:cNvPr id="4" name="Slide Number Placeholder 3"/>
          <p:cNvSpPr>
            <a:spLocks noGrp="1"/>
          </p:cNvSpPr>
          <p:nvPr>
            <p:ph type="sldNum" sz="quarter" idx="5"/>
          </p:nvPr>
        </p:nvSpPr>
        <p:spPr/>
        <p:txBody>
          <a:bodyPr/>
          <a:lstStyle/>
          <a:p>
            <a:fld id="{2F076193-46FF-4534-8B62-854F7D9EA938}" type="slidenum">
              <a:rPr lang="en-US" smtClean="0"/>
              <a:t>7</a:t>
            </a:fld>
            <a:endParaRPr lang="en-US"/>
          </a:p>
        </p:txBody>
      </p:sp>
    </p:spTree>
    <p:extLst>
      <p:ext uri="{BB962C8B-B14F-4D97-AF65-F5344CB8AC3E}">
        <p14:creationId xmlns:p14="http://schemas.microsoft.com/office/powerpoint/2010/main" val="413331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We will now go over the process of entering data for patients included in the survey.  Patient data entry is the primary task performed by data collectors, although survey admins can also enter patient data as needed and can refer to </a:t>
            </a:r>
            <a:r>
              <a:rPr lang="en-US" altLang="en-US"/>
              <a:t>this guide as well</a:t>
            </a: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44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first logging into the application, you will see a different screen depending on whether or not you have been assigned to a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assigned to a survey, you </a:t>
            </a:r>
            <a:r>
              <a:rPr lang="en-US" sz="1200" dirty="0"/>
              <a:t>will see their account details; and assignment details such as the survey ID; Facility; Country and Survey Access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not yet assigned to a survey, you will only see their account details and will not be able to enter any patient records. If not yet assigned to a survey, you should contact their survey administrator.</a:t>
            </a:r>
          </a:p>
          <a:p>
            <a:endParaRPr lang="en-US" dirty="0"/>
          </a:p>
        </p:txBody>
      </p:sp>
      <p:sp>
        <p:nvSpPr>
          <p:cNvPr id="4" name="Slide Number Placeholder 3"/>
          <p:cNvSpPr>
            <a:spLocks noGrp="1"/>
          </p:cNvSpPr>
          <p:nvPr>
            <p:ph type="sldNum" sz="quarter" idx="5"/>
          </p:nvPr>
        </p:nvSpPr>
        <p:spPr/>
        <p:txBody>
          <a:bodyPr/>
          <a:lstStyle/>
          <a:p>
            <a:fld id="{2F076193-46FF-4534-8B62-854F7D9EA938}" type="slidenum">
              <a:rPr lang="en-US" smtClean="0"/>
              <a:t>9</a:t>
            </a:fld>
            <a:endParaRPr lang="en-US"/>
          </a:p>
        </p:txBody>
      </p:sp>
    </p:spTree>
    <p:extLst>
      <p:ext uri="{BB962C8B-B14F-4D97-AF65-F5344CB8AC3E}">
        <p14:creationId xmlns:p14="http://schemas.microsoft.com/office/powerpoint/2010/main" val="54029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welcome page, as well as on any other page in the app, you can select that language that you would  like to use in the app CLICK .  Additionally, CLICK you can click the link for the FAQ document at the bottom of the welcome page to download a document with answers to frequently asked questions about the PPS</a:t>
            </a:r>
          </a:p>
        </p:txBody>
      </p:sp>
      <p:sp>
        <p:nvSpPr>
          <p:cNvPr id="4" name="Slide Number Placeholder 3"/>
          <p:cNvSpPr>
            <a:spLocks noGrp="1"/>
          </p:cNvSpPr>
          <p:nvPr>
            <p:ph type="sldNum" sz="quarter" idx="5"/>
          </p:nvPr>
        </p:nvSpPr>
        <p:spPr/>
        <p:txBody>
          <a:bodyPr/>
          <a:lstStyle/>
          <a:p>
            <a:fld id="{2F076193-46FF-4534-8B62-854F7D9EA938}" type="slidenum">
              <a:rPr lang="en-US" smtClean="0"/>
              <a:t>10</a:t>
            </a:fld>
            <a:endParaRPr lang="en-US"/>
          </a:p>
        </p:txBody>
      </p:sp>
    </p:spTree>
    <p:extLst>
      <p:ext uri="{BB962C8B-B14F-4D97-AF65-F5344CB8AC3E}">
        <p14:creationId xmlns:p14="http://schemas.microsoft.com/office/powerpoint/2010/main" val="373736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339157968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51883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39193567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51296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682619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507891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637796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28996673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21101214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32285681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25517978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41940224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5101403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3465118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3401204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2782450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Tree>
    <p:extLst>
      <p:ext uri="{BB962C8B-B14F-4D97-AF65-F5344CB8AC3E}">
        <p14:creationId xmlns:p14="http://schemas.microsoft.com/office/powerpoint/2010/main" val="23568832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8005863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3715581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06528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30489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714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988097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grpSp>
        <p:nvGrpSpPr>
          <p:cNvPr id="9" name="Group 8"/>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821913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16058356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D9F0-B4E7-4140-B9B4-BF65902CC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87B7D-0794-45F0-99EC-86B22029A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33A70-3EFE-424D-B5FA-0E9D6FE7363B}"/>
              </a:ext>
            </a:extLst>
          </p:cNvPr>
          <p:cNvSpPr>
            <a:spLocks noGrp="1"/>
          </p:cNvSpPr>
          <p:nvPr>
            <p:ph type="dt" sz="half" idx="10"/>
          </p:nvPr>
        </p:nvSpPr>
        <p:spPr/>
        <p:txBody>
          <a:bodyPr/>
          <a:lstStyle/>
          <a:p>
            <a:fld id="{48B62E5B-6E46-4EB0-ABB3-2616DECE97B6}" type="datetimeFigureOut">
              <a:rPr lang="en-US" smtClean="0"/>
              <a:t>6/8/2026</a:t>
            </a:fld>
            <a:endParaRPr lang="en-US"/>
          </a:p>
        </p:txBody>
      </p:sp>
      <p:sp>
        <p:nvSpPr>
          <p:cNvPr id="5" name="Footer Placeholder 4">
            <a:extLst>
              <a:ext uri="{FF2B5EF4-FFF2-40B4-BE49-F238E27FC236}">
                <a16:creationId xmlns:a16="http://schemas.microsoft.com/office/drawing/2014/main" id="{EB86480C-C6C7-4CB7-8ADB-663D9C68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9200A-D0FF-4ADE-91A7-E4BC46CBBBA3}"/>
              </a:ext>
            </a:extLst>
          </p:cNvPr>
          <p:cNvSpPr>
            <a:spLocks noGrp="1"/>
          </p:cNvSpPr>
          <p:nvPr>
            <p:ph type="sldNum" sz="quarter" idx="12"/>
          </p:nvPr>
        </p:nvSpPr>
        <p:spPr/>
        <p:txBody>
          <a:bodyPr/>
          <a:lstStyle/>
          <a:p>
            <a:fld id="{481EFAB5-2C1A-41FA-9FAA-6139AE68513B}" type="slidenum">
              <a:rPr lang="en-US" smtClean="0"/>
              <a:t>‹#›</a:t>
            </a:fld>
            <a:endParaRPr lang="en-US"/>
          </a:p>
        </p:txBody>
      </p:sp>
    </p:spTree>
    <p:extLst>
      <p:ext uri="{BB962C8B-B14F-4D97-AF65-F5344CB8AC3E}">
        <p14:creationId xmlns:p14="http://schemas.microsoft.com/office/powerpoint/2010/main" val="58191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896835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4962130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2828124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3255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88699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0185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4" name="Object 3" hidden="1"/>
                      <p:cNvPicPr/>
                      <p:nvPr/>
                    </p:nvPicPr>
                    <p:blipFill>
                      <a:blip r:embed="rId3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39457396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ransition>
    <p:fade/>
  </p:transition>
  <p:txStyles>
    <p:titleStyle>
      <a:lvl1pPr algn="l" defTabSz="914400" rtl="0" eaLnBrk="1" latinLnBrk="0" hangingPunct="1">
        <a:spcBef>
          <a:spcPct val="0"/>
        </a:spcBef>
        <a:buNone/>
        <a:defRPr lang="en-US" sz="4400" kern="1200" spc="-100" noProof="0" dirty="0">
          <a:solidFill>
            <a:srgbClr val="000000"/>
          </a:solidFill>
          <a:latin typeface="Chronicle Display Black"/>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gaihn-hai.sandbox2.aimsplatform.com/"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hyperlink" Target="https://gaihn-hai.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hyperlink" Target="https://gaihn-hai.sandbox2.aimsplatform.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gaihn-hai.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D97BEA72-B423-483C-B8EF-78317B730937}"/>
              </a:ext>
            </a:extLst>
          </p:cNvPr>
          <p:cNvSpPr txBox="1">
            <a:spLocks/>
          </p:cNvSpPr>
          <p:nvPr/>
        </p:nvSpPr>
        <p:spPr>
          <a:xfrm>
            <a:off x="914402" y="2151935"/>
            <a:ext cx="5597910" cy="1847081"/>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a:lnSpc>
                <a:spcPct val="70000"/>
              </a:lnSpc>
              <a:defRPr/>
            </a:pPr>
            <a:r>
              <a:rPr kumimoji="0" lang="en-US" sz="6600" b="0" i="0" u="none" strike="noStrike" kern="1200" cap="none" spc="-100" normalizeH="0" baseline="0" noProof="0">
                <a:ln>
                  <a:noFill/>
                </a:ln>
                <a:solidFill>
                  <a:srgbClr val="000000"/>
                </a:solidFill>
                <a:effectLst/>
                <a:uLnTx/>
                <a:uFillTx/>
                <a:latin typeface="Chronicle Display Black"/>
              </a:rPr>
              <a:t>GAIHN</a:t>
            </a:r>
            <a:br>
              <a:rPr lang="en-US" sz="6600" b="0" i="0" u="none" strike="noStrike" kern="1200" cap="none" spc="-100" normalizeH="0" baseline="0" noProof="0">
                <a:ln>
                  <a:noFill/>
                </a:ln>
                <a:effectLst/>
                <a:uLnTx/>
                <a:uFillTx/>
                <a:latin typeface="Chronicle Display Black"/>
              </a:rPr>
            </a:br>
            <a:r>
              <a:rPr kumimoji="0" lang="en-US" sz="6600" b="0" i="0" u="none" strike="noStrike" kern="1200" cap="none" spc="-100" normalizeH="0" baseline="0" noProof="0">
                <a:ln>
                  <a:noFill/>
                </a:ln>
                <a:solidFill>
                  <a:srgbClr val="000000"/>
                </a:solidFill>
                <a:effectLst/>
                <a:uLnTx/>
                <a:uFillTx/>
                <a:latin typeface="Chronicle Display Black"/>
              </a:rPr>
              <a:t>HAI PPS</a:t>
            </a:r>
            <a:r>
              <a:rPr lang="en-US" sz="6600" b="0">
                <a:solidFill>
                  <a:srgbClr val="000000"/>
                </a:solidFill>
                <a:latin typeface="Chronicle Display Black"/>
              </a:rPr>
              <a:t> </a:t>
            </a:r>
            <a:br>
              <a:rPr lang="en-US" sz="6600" b="0">
                <a:solidFill>
                  <a:srgbClr val="000000"/>
                </a:solidFill>
                <a:latin typeface="Chronicle Display Black"/>
              </a:rPr>
            </a:br>
            <a:r>
              <a:rPr lang="en-US" sz="6600" b="0">
                <a:solidFill>
                  <a:srgbClr val="000000"/>
                </a:solidFill>
                <a:latin typeface="Chronicle Display Black"/>
              </a:rPr>
              <a:t>Web App</a:t>
            </a:r>
            <a:endParaRPr kumimoji="0" lang="en-US" sz="6600" b="0" i="0" u="none" strike="noStrike" kern="1200" cap="none" spc="-100" normalizeH="0" baseline="0" noProof="0">
              <a:ln>
                <a:noFill/>
              </a:ln>
              <a:solidFill>
                <a:srgbClr val="000000"/>
              </a:solidFill>
              <a:effectLst/>
              <a:uLnTx/>
              <a:uFillTx/>
              <a:latin typeface="Chronicle Display Black"/>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1200" b="0" i="0" u="none" strike="noStrike" kern="1200" cap="none" spc="300" normalizeH="0" baseline="0" noProof="0">
              <a:ln>
                <a:noFill/>
              </a:ln>
              <a:solidFill>
                <a:srgbClr val="000000"/>
              </a:solidFill>
              <a:effectLst/>
              <a:uLnTx/>
              <a:uFillTx/>
              <a:latin typeface="Open Sans"/>
            </a:endParaRPr>
          </a:p>
        </p:txBody>
      </p:sp>
      <p:sp>
        <p:nvSpPr>
          <p:cNvPr id="24" name="Rectangle 23">
            <a:extLst>
              <a:ext uri="{FF2B5EF4-FFF2-40B4-BE49-F238E27FC236}">
                <a16:creationId xmlns:a16="http://schemas.microsoft.com/office/drawing/2014/main" id="{7EF96D92-1335-4063-A4D1-C7C4AD8EB0AF}"/>
              </a:ext>
            </a:extLst>
          </p:cNvPr>
          <p:cNvSpPr/>
          <p:nvPr/>
        </p:nvSpPr>
        <p:spPr>
          <a:xfrm>
            <a:off x="914402" y="5148686"/>
            <a:ext cx="4226310" cy="58477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000000"/>
                </a:solidFill>
                <a:effectLst/>
                <a:uLnTx/>
                <a:uFillTx/>
                <a:latin typeface="Open Sans"/>
                <a:ea typeface="+mn-ea"/>
                <a:cs typeface="+mn-cs"/>
              </a:rPr>
              <a:t>On – Site Training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pc="300" dirty="0">
                <a:solidFill>
                  <a:srgbClr val="000000"/>
                </a:solidFill>
                <a:latin typeface="Open Sans"/>
              </a:rPr>
              <a:t>November 2024</a:t>
            </a:r>
            <a:endParaRPr kumimoji="0" lang="en-US" sz="1600" b="1" i="0" u="none" strike="noStrike" kern="1200" cap="none" spc="300" normalizeH="0" baseline="0" noProof="0" dirty="0">
              <a:ln>
                <a:noFill/>
              </a:ln>
              <a:solidFill>
                <a:srgbClr val="000000"/>
              </a:solidFill>
              <a:effectLst/>
              <a:uLnTx/>
              <a:uFillTx/>
              <a:latin typeface="Open Sans"/>
              <a:ea typeface="+mn-ea"/>
              <a:cs typeface="+mn-cs"/>
            </a:endParaRPr>
          </a:p>
        </p:txBody>
      </p:sp>
      <p:grpSp>
        <p:nvGrpSpPr>
          <p:cNvPr id="29" name="Group 28">
            <a:extLst>
              <a:ext uri="{FF2B5EF4-FFF2-40B4-BE49-F238E27FC236}">
                <a16:creationId xmlns:a16="http://schemas.microsoft.com/office/drawing/2014/main" id="{2A4F773D-A48D-4A97-A1BA-583A616C916F}"/>
              </a:ext>
            </a:extLst>
          </p:cNvPr>
          <p:cNvGrpSpPr/>
          <p:nvPr/>
        </p:nvGrpSpPr>
        <p:grpSpPr>
          <a:xfrm>
            <a:off x="914402" y="4821914"/>
            <a:ext cx="3826746" cy="98460"/>
            <a:chOff x="965917" y="3411033"/>
            <a:chExt cx="2781835" cy="0"/>
          </a:xfrm>
        </p:grpSpPr>
        <p:cxnSp>
          <p:nvCxnSpPr>
            <p:cNvPr id="23" name="Straight Connector 22">
              <a:extLst>
                <a:ext uri="{FF2B5EF4-FFF2-40B4-BE49-F238E27FC236}">
                  <a16:creationId xmlns:a16="http://schemas.microsoft.com/office/drawing/2014/main" id="{AE9F2864-35C1-4B0F-9188-92D5056A7C4F}"/>
                </a:ext>
              </a:extLst>
            </p:cNvPr>
            <p:cNvCxnSpPr>
              <a:cxnSpLocks/>
            </p:cNvCxnSpPr>
            <p:nvPr/>
          </p:nvCxnSpPr>
          <p:spPr>
            <a:xfrm>
              <a:off x="965917" y="3411033"/>
              <a:ext cx="61818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E7DA91-3E6A-4A5E-9E7C-F599E5AAFC32}"/>
                </a:ext>
              </a:extLst>
            </p:cNvPr>
            <p:cNvCxnSpPr>
              <a:cxnSpLocks/>
            </p:cNvCxnSpPr>
            <p:nvPr/>
          </p:nvCxnSpPr>
          <p:spPr>
            <a:xfrm>
              <a:off x="1687134" y="3411033"/>
              <a:ext cx="6181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F09EC-0899-4746-A844-7B9AA939116F}"/>
                </a:ext>
              </a:extLst>
            </p:cNvPr>
            <p:cNvCxnSpPr>
              <a:cxnSpLocks/>
            </p:cNvCxnSpPr>
            <p:nvPr/>
          </p:nvCxnSpPr>
          <p:spPr>
            <a:xfrm>
              <a:off x="2408351" y="3411033"/>
              <a:ext cx="61818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4740D8-A368-4986-9A3B-6771759140A6}"/>
                </a:ext>
              </a:extLst>
            </p:cNvPr>
            <p:cNvCxnSpPr>
              <a:cxnSpLocks/>
            </p:cNvCxnSpPr>
            <p:nvPr/>
          </p:nvCxnSpPr>
          <p:spPr>
            <a:xfrm>
              <a:off x="3129568" y="3411033"/>
              <a:ext cx="6181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029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EEE709-4F96-ED1A-1A6E-FCB610DC9ED1}"/>
              </a:ext>
            </a:extLst>
          </p:cNvPr>
          <p:cNvPicPr>
            <a:picLocks noChangeAspect="1"/>
          </p:cNvPicPr>
          <p:nvPr/>
        </p:nvPicPr>
        <p:blipFill>
          <a:blip r:embed="rId3"/>
          <a:srcRect b="13670"/>
          <a:stretch/>
        </p:blipFill>
        <p:spPr>
          <a:xfrm>
            <a:off x="3640820" y="1009651"/>
            <a:ext cx="8291566" cy="4476749"/>
          </a:xfrm>
          <a:prstGeom prst="rect">
            <a:avLst/>
          </a:prstGeom>
        </p:spPr>
      </p:pic>
      <p:sp>
        <p:nvSpPr>
          <p:cNvPr id="2" name="Title 1">
            <a:extLst>
              <a:ext uri="{FF2B5EF4-FFF2-40B4-BE49-F238E27FC236}">
                <a16:creationId xmlns:a16="http://schemas.microsoft.com/office/drawing/2014/main" id="{E1E2F5C0-2A03-82FC-8248-B695A26EF237}"/>
              </a:ext>
            </a:extLst>
          </p:cNvPr>
          <p:cNvSpPr>
            <a:spLocks noGrp="1"/>
          </p:cNvSpPr>
          <p:nvPr>
            <p:ph type="title"/>
          </p:nvPr>
        </p:nvSpPr>
        <p:spPr/>
        <p:txBody>
          <a:bodyPr/>
          <a:lstStyle/>
          <a:p>
            <a:r>
              <a:rPr lang="en-US" dirty="0"/>
              <a:t>Home Page</a:t>
            </a:r>
          </a:p>
        </p:txBody>
      </p:sp>
      <p:sp>
        <p:nvSpPr>
          <p:cNvPr id="8" name="Content Placeholder 2">
            <a:extLst>
              <a:ext uri="{FF2B5EF4-FFF2-40B4-BE49-F238E27FC236}">
                <a16:creationId xmlns:a16="http://schemas.microsoft.com/office/drawing/2014/main" id="{90BCA3EB-CCF8-8935-7F71-876C1A809DFF}"/>
              </a:ext>
            </a:extLst>
          </p:cNvPr>
          <p:cNvSpPr txBox="1">
            <a:spLocks/>
          </p:cNvSpPr>
          <p:nvPr/>
        </p:nvSpPr>
        <p:spPr>
          <a:xfrm>
            <a:off x="501650" y="1858257"/>
            <a:ext cx="2983445" cy="4062235"/>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800" dirty="0"/>
              <a:t>On this page and on any other page in the app, you can select the language that you would like to use within the app</a:t>
            </a:r>
          </a:p>
          <a:p>
            <a:endParaRPr lang="en-US" sz="1800" dirty="0"/>
          </a:p>
          <a:p>
            <a:r>
              <a:rPr lang="en-US" sz="1800" dirty="0"/>
              <a:t>The FAQ link provides access to a document with answers to frequently asked questions about the PPS</a:t>
            </a:r>
            <a:endParaRPr lang="en-US" sz="2000" dirty="0"/>
          </a:p>
        </p:txBody>
      </p:sp>
      <p:sp>
        <p:nvSpPr>
          <p:cNvPr id="14" name="Rectangle: Rounded Corners 13">
            <a:extLst>
              <a:ext uri="{FF2B5EF4-FFF2-40B4-BE49-F238E27FC236}">
                <a16:creationId xmlns:a16="http://schemas.microsoft.com/office/drawing/2014/main" id="{FF9C0F29-EDB6-E9F6-D337-605E8141DCDD}"/>
              </a:ext>
            </a:extLst>
          </p:cNvPr>
          <p:cNvSpPr/>
          <p:nvPr/>
        </p:nvSpPr>
        <p:spPr bwMode="gray">
          <a:xfrm>
            <a:off x="7803066" y="4900660"/>
            <a:ext cx="934963" cy="39678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1" name="Rectangle 10">
            <a:extLst>
              <a:ext uri="{FF2B5EF4-FFF2-40B4-BE49-F238E27FC236}">
                <a16:creationId xmlns:a16="http://schemas.microsoft.com/office/drawing/2014/main" id="{EBAD381E-010F-067F-0BC0-B30F7FEF6FCC}"/>
              </a:ext>
            </a:extLst>
          </p:cNvPr>
          <p:cNvSpPr/>
          <p:nvPr/>
        </p:nvSpPr>
        <p:spPr bwMode="gray">
          <a:xfrm>
            <a:off x="6527800" y="4178300"/>
            <a:ext cx="1558606" cy="2286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extLst>
              <a:ext uri="{FF2B5EF4-FFF2-40B4-BE49-F238E27FC236}">
                <a16:creationId xmlns:a16="http://schemas.microsoft.com/office/drawing/2014/main" id="{65EE4956-545C-A9D4-5769-E4298071B3BB}"/>
              </a:ext>
            </a:extLst>
          </p:cNvPr>
          <p:cNvSpPr/>
          <p:nvPr/>
        </p:nvSpPr>
        <p:spPr bwMode="gray">
          <a:xfrm>
            <a:off x="9702798" y="1047869"/>
            <a:ext cx="2229588" cy="403560"/>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5" name="Rectangle: Rounded Corners 14">
            <a:extLst>
              <a:ext uri="{FF2B5EF4-FFF2-40B4-BE49-F238E27FC236}">
                <a16:creationId xmlns:a16="http://schemas.microsoft.com/office/drawing/2014/main" id="{8A13AF6C-D6E3-B30B-85CB-D4447D31C662}"/>
              </a:ext>
            </a:extLst>
          </p:cNvPr>
          <p:cNvSpPr/>
          <p:nvPr/>
        </p:nvSpPr>
        <p:spPr bwMode="gray">
          <a:xfrm>
            <a:off x="7139439" y="971433"/>
            <a:ext cx="1987551" cy="589322"/>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12">
            <a:extLst>
              <a:ext uri="{FF2B5EF4-FFF2-40B4-BE49-F238E27FC236}">
                <a16:creationId xmlns:a16="http://schemas.microsoft.com/office/drawing/2014/main" id="{9B200888-1251-4633-E371-07A9468CD630}"/>
              </a:ext>
            </a:extLst>
          </p:cNvPr>
          <p:cNvSpPr/>
          <p:nvPr/>
        </p:nvSpPr>
        <p:spPr bwMode="gray">
          <a:xfrm>
            <a:off x="6313294" y="2806043"/>
            <a:ext cx="1988154" cy="2286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0003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C331C-AF09-9D08-017A-D33F5F3852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A0576E-DE1A-9241-6788-B6232B7A791A}"/>
              </a:ext>
            </a:extLst>
          </p:cNvPr>
          <p:cNvPicPr>
            <a:picLocks noChangeAspect="1"/>
          </p:cNvPicPr>
          <p:nvPr/>
        </p:nvPicPr>
        <p:blipFill>
          <a:blip r:embed="rId3"/>
          <a:srcRect b="13670"/>
          <a:stretch/>
        </p:blipFill>
        <p:spPr>
          <a:xfrm>
            <a:off x="3657600" y="1522536"/>
            <a:ext cx="8291566" cy="4476749"/>
          </a:xfrm>
          <a:prstGeom prst="rect">
            <a:avLst/>
          </a:prstGeom>
        </p:spPr>
      </p:pic>
      <p:sp>
        <p:nvSpPr>
          <p:cNvPr id="5" name="Rectangle 4">
            <a:extLst>
              <a:ext uri="{FF2B5EF4-FFF2-40B4-BE49-F238E27FC236}">
                <a16:creationId xmlns:a16="http://schemas.microsoft.com/office/drawing/2014/main" id="{558D8B35-21E6-F273-22B6-8D7AB08F001E}"/>
              </a:ext>
            </a:extLst>
          </p:cNvPr>
          <p:cNvSpPr/>
          <p:nvPr/>
        </p:nvSpPr>
        <p:spPr bwMode="gray">
          <a:xfrm>
            <a:off x="6303586" y="3324860"/>
            <a:ext cx="1988154" cy="18288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Title 1">
            <a:extLst>
              <a:ext uri="{FF2B5EF4-FFF2-40B4-BE49-F238E27FC236}">
                <a16:creationId xmlns:a16="http://schemas.microsoft.com/office/drawing/2014/main" id="{82935EED-A206-A176-141E-F49F40DC890D}"/>
              </a:ext>
            </a:extLst>
          </p:cNvPr>
          <p:cNvSpPr>
            <a:spLocks noGrp="1"/>
          </p:cNvSpPr>
          <p:nvPr>
            <p:ph type="title"/>
          </p:nvPr>
        </p:nvSpPr>
        <p:spPr/>
        <p:txBody>
          <a:bodyPr/>
          <a:lstStyle/>
          <a:p>
            <a:r>
              <a:rPr lang="en-US" dirty="0"/>
              <a:t>Patient Records Page</a:t>
            </a:r>
          </a:p>
        </p:txBody>
      </p:sp>
      <p:sp>
        <p:nvSpPr>
          <p:cNvPr id="8" name="Content Placeholder 2">
            <a:extLst>
              <a:ext uri="{FF2B5EF4-FFF2-40B4-BE49-F238E27FC236}">
                <a16:creationId xmlns:a16="http://schemas.microsoft.com/office/drawing/2014/main" id="{0B15313E-3007-50C8-822A-B47208CEC6C7}"/>
              </a:ext>
            </a:extLst>
          </p:cNvPr>
          <p:cNvSpPr txBox="1">
            <a:spLocks/>
          </p:cNvSpPr>
          <p:nvPr/>
        </p:nvSpPr>
        <p:spPr>
          <a:xfrm>
            <a:off x="501651" y="2147182"/>
            <a:ext cx="2983445" cy="4062235"/>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spcAft>
                <a:spcPts val="0"/>
              </a:spcAft>
              <a:buSzTx/>
              <a:defRPr/>
            </a:pPr>
            <a:r>
              <a:rPr lang="en-US" sz="1800" dirty="0"/>
              <a:t>If assigned to a survey, you can access the </a:t>
            </a:r>
            <a:r>
              <a:rPr lang="en-US" sz="1800" b="1" dirty="0"/>
              <a:t>Patient Records page </a:t>
            </a:r>
            <a:r>
              <a:rPr lang="en-US" sz="1800" dirty="0"/>
              <a:t>by clicking on the “Patient Records Button” . </a:t>
            </a:r>
          </a:p>
        </p:txBody>
      </p:sp>
      <p:sp>
        <p:nvSpPr>
          <p:cNvPr id="11" name="Rectangle 10">
            <a:extLst>
              <a:ext uri="{FF2B5EF4-FFF2-40B4-BE49-F238E27FC236}">
                <a16:creationId xmlns:a16="http://schemas.microsoft.com/office/drawing/2014/main" id="{16CA39AA-0302-BCB3-37A5-9C12655E0BBA}"/>
              </a:ext>
            </a:extLst>
          </p:cNvPr>
          <p:cNvSpPr/>
          <p:nvPr/>
        </p:nvSpPr>
        <p:spPr bwMode="gray">
          <a:xfrm>
            <a:off x="6527800" y="4178300"/>
            <a:ext cx="1558606" cy="22860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extLst>
              <a:ext uri="{FF2B5EF4-FFF2-40B4-BE49-F238E27FC236}">
                <a16:creationId xmlns:a16="http://schemas.microsoft.com/office/drawing/2014/main" id="{F42BF921-98F3-044E-D33B-E98EA39246C1}"/>
              </a:ext>
            </a:extLst>
          </p:cNvPr>
          <p:cNvSpPr/>
          <p:nvPr/>
        </p:nvSpPr>
        <p:spPr bwMode="gray">
          <a:xfrm>
            <a:off x="9702799" y="1522536"/>
            <a:ext cx="2246367" cy="335293"/>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5" name="Rectangle: Rounded Corners 14">
            <a:extLst>
              <a:ext uri="{FF2B5EF4-FFF2-40B4-BE49-F238E27FC236}">
                <a16:creationId xmlns:a16="http://schemas.microsoft.com/office/drawing/2014/main" id="{E43F9F9B-DB6C-F266-F841-F02188E373B2}"/>
              </a:ext>
            </a:extLst>
          </p:cNvPr>
          <p:cNvSpPr/>
          <p:nvPr/>
        </p:nvSpPr>
        <p:spPr bwMode="gray">
          <a:xfrm>
            <a:off x="3657600" y="2368192"/>
            <a:ext cx="1481939" cy="592721"/>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024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Create a Patient Record </a:t>
            </a:r>
            <a:r>
              <a:rPr lang="en-US" sz="3600" dirty="0"/>
              <a:t>– Patient Records page</a:t>
            </a:r>
            <a:r>
              <a:rPr lang="en-US" dirty="0"/>
              <a:t> </a:t>
            </a:r>
          </a:p>
        </p:txBody>
      </p:sp>
      <p:sp>
        <p:nvSpPr>
          <p:cNvPr id="14" name="Content Placeholder 2">
            <a:extLst>
              <a:ext uri="{FF2B5EF4-FFF2-40B4-BE49-F238E27FC236}">
                <a16:creationId xmlns:a16="http://schemas.microsoft.com/office/drawing/2014/main" id="{C531A73E-D5EA-E4F5-CDB8-376A3D9D1A70}"/>
              </a:ext>
            </a:extLst>
          </p:cNvPr>
          <p:cNvSpPr txBox="1">
            <a:spLocks/>
          </p:cNvSpPr>
          <p:nvPr/>
        </p:nvSpPr>
        <p:spPr>
          <a:xfrm>
            <a:off x="234949" y="1672731"/>
            <a:ext cx="3359151" cy="4870313"/>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a:pPr>
            <a:r>
              <a:rPr lang="en-US" sz="1400" dirty="0"/>
              <a:t>The Patient Records page shows all of the wards entered for the facility, and the list of patient records that have been entered into the web app</a:t>
            </a:r>
          </a:p>
          <a:p>
            <a:pPr marL="342900" indent="-342900">
              <a:buFont typeface="+mj-lt"/>
              <a:buAutoNum type="arabicPeriod"/>
            </a:pPr>
            <a:r>
              <a:rPr lang="en-US" sz="1400" dirty="0"/>
              <a:t>The most recently edited patient will always be at the top of the patient record list</a:t>
            </a:r>
          </a:p>
          <a:p>
            <a:pPr marL="342900" indent="-342900">
              <a:buFont typeface="+mj-lt"/>
              <a:buAutoNum type="arabicPeriod"/>
            </a:pPr>
            <a:r>
              <a:rPr lang="en-US" sz="1400" dirty="0"/>
              <a:t>To create and enter data on a patient record click on the </a:t>
            </a:r>
            <a:r>
              <a:rPr lang="en-US" sz="1400" b="1" dirty="0"/>
              <a:t>Add Patient Record</a:t>
            </a:r>
            <a:r>
              <a:rPr lang="en-US" sz="1400" dirty="0"/>
              <a:t> tab on the right of the screen for the appropriate ward</a:t>
            </a:r>
            <a:endParaRPr lang="en-US" sz="1600" dirty="0"/>
          </a:p>
          <a:p>
            <a:pPr marL="514350" indent="-514350">
              <a:buFont typeface="+mj-lt"/>
              <a:buAutoNum type="arabicPeriod"/>
            </a:pPr>
            <a:endParaRPr lang="en-US" sz="1600" dirty="0"/>
          </a:p>
          <a:p>
            <a:endParaRPr lang="en-US" sz="1600" dirty="0"/>
          </a:p>
        </p:txBody>
      </p:sp>
      <p:pic>
        <p:nvPicPr>
          <p:cNvPr id="4" name="Picture 3">
            <a:extLst>
              <a:ext uri="{FF2B5EF4-FFF2-40B4-BE49-F238E27FC236}">
                <a16:creationId xmlns:a16="http://schemas.microsoft.com/office/drawing/2014/main" id="{EEA40131-445A-58EF-FEB0-3A590FF0CF51}"/>
              </a:ext>
            </a:extLst>
          </p:cNvPr>
          <p:cNvPicPr>
            <a:picLocks noChangeAspect="1"/>
          </p:cNvPicPr>
          <p:nvPr/>
        </p:nvPicPr>
        <p:blipFill>
          <a:blip r:embed="rId3"/>
          <a:stretch>
            <a:fillRect/>
          </a:stretch>
        </p:blipFill>
        <p:spPr>
          <a:xfrm>
            <a:off x="3903350" y="1372794"/>
            <a:ext cx="8174350" cy="4870313"/>
          </a:xfrm>
          <a:prstGeom prst="rect">
            <a:avLst/>
          </a:prstGeom>
        </p:spPr>
      </p:pic>
      <p:sp>
        <p:nvSpPr>
          <p:cNvPr id="15" name="Rectangle 14">
            <a:extLst>
              <a:ext uri="{FF2B5EF4-FFF2-40B4-BE49-F238E27FC236}">
                <a16:creationId xmlns:a16="http://schemas.microsoft.com/office/drawing/2014/main" id="{268984FD-D034-B4DF-BC45-2ACE7456E21B}"/>
              </a:ext>
            </a:extLst>
          </p:cNvPr>
          <p:cNvSpPr/>
          <p:nvPr/>
        </p:nvSpPr>
        <p:spPr bwMode="gray">
          <a:xfrm>
            <a:off x="10373676" y="1366736"/>
            <a:ext cx="1704024" cy="258863"/>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Rounded Corners 4">
            <a:extLst>
              <a:ext uri="{FF2B5EF4-FFF2-40B4-BE49-F238E27FC236}">
                <a16:creationId xmlns:a16="http://schemas.microsoft.com/office/drawing/2014/main" id="{54800DC1-F58D-88E3-6405-500D1AB4A66F}"/>
              </a:ext>
            </a:extLst>
          </p:cNvPr>
          <p:cNvSpPr/>
          <p:nvPr/>
        </p:nvSpPr>
        <p:spPr bwMode="gray">
          <a:xfrm>
            <a:off x="10755419" y="3177308"/>
            <a:ext cx="1322281" cy="930236"/>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Rectangle: Rounded Corners 5">
            <a:extLst>
              <a:ext uri="{FF2B5EF4-FFF2-40B4-BE49-F238E27FC236}">
                <a16:creationId xmlns:a16="http://schemas.microsoft.com/office/drawing/2014/main" id="{8417153F-9B8C-8856-EE41-17E2BC4A838D}"/>
              </a:ext>
            </a:extLst>
          </p:cNvPr>
          <p:cNvSpPr/>
          <p:nvPr/>
        </p:nvSpPr>
        <p:spPr bwMode="gray">
          <a:xfrm>
            <a:off x="6668245" y="4322619"/>
            <a:ext cx="347698" cy="315884"/>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 name="TextBox 6">
            <a:extLst>
              <a:ext uri="{FF2B5EF4-FFF2-40B4-BE49-F238E27FC236}">
                <a16:creationId xmlns:a16="http://schemas.microsoft.com/office/drawing/2014/main" id="{0B8AC88A-ED21-0B88-E6F2-D6C6BE30BEE4}"/>
              </a:ext>
            </a:extLst>
          </p:cNvPr>
          <p:cNvSpPr txBox="1"/>
          <p:nvPr/>
        </p:nvSpPr>
        <p:spPr>
          <a:xfrm>
            <a:off x="7152755" y="4388228"/>
            <a:ext cx="1596044" cy="184666"/>
          </a:xfrm>
          <a:prstGeom prst="rect">
            <a:avLst/>
          </a:prstGeom>
          <a:noFill/>
        </p:spPr>
        <p:txBody>
          <a:bodyPr wrap="square" lIns="0" tIns="0" rIns="0" bIns="0" rtlCol="0">
            <a:spAutoFit/>
          </a:bodyPr>
          <a:lstStyle/>
          <a:p>
            <a:pPr>
              <a:spcBef>
                <a:spcPts val="600"/>
              </a:spcBef>
              <a:buSzPct val="100000"/>
            </a:pPr>
            <a:r>
              <a:rPr lang="en-US" sz="1200" dirty="0">
                <a:solidFill>
                  <a:srgbClr val="FF0000"/>
                </a:solidFill>
              </a:rPr>
              <a:t>Search</a:t>
            </a:r>
          </a:p>
        </p:txBody>
      </p:sp>
    </p:spTree>
    <p:extLst>
      <p:ext uri="{BB962C8B-B14F-4D97-AF65-F5344CB8AC3E}">
        <p14:creationId xmlns:p14="http://schemas.microsoft.com/office/powerpoint/2010/main" val="9729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Create a Patient Record – Survey Introduction</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100960" y="1506357"/>
            <a:ext cx="3670940" cy="4606767"/>
          </a:xfrm>
        </p:spPr>
        <p:txBody>
          <a:bodyPr>
            <a:normAutofit/>
          </a:bodyPr>
          <a:lstStyle/>
          <a:p>
            <a:pPr marL="342900" indent="-342900">
              <a:buFont typeface="+mj-lt"/>
              <a:buAutoNum type="arabicPeriod"/>
            </a:pPr>
            <a:r>
              <a:rPr lang="en-US" sz="1200" dirty="0"/>
              <a:t>After clicking the </a:t>
            </a:r>
            <a:r>
              <a:rPr lang="en-US" sz="1200" b="1" dirty="0"/>
              <a:t>Add Patient Record</a:t>
            </a:r>
            <a:r>
              <a:rPr lang="en-US" sz="1200" dirty="0"/>
              <a:t> tab for the appropriate ward you will see the </a:t>
            </a:r>
            <a:r>
              <a:rPr lang="en-US" sz="1200" b="1" dirty="0"/>
              <a:t>Survey Introduction</a:t>
            </a:r>
            <a:r>
              <a:rPr lang="en-US" sz="1200" dirty="0"/>
              <a:t> screen with the following: </a:t>
            </a:r>
          </a:p>
          <a:p>
            <a:pPr marL="818550" lvl="4" indent="-285750">
              <a:buFont typeface="Wingdings" panose="05000000000000000000" pitchFamily="2" charset="2"/>
              <a:buChar char="§"/>
            </a:pPr>
            <a:r>
              <a:rPr lang="en-US" sz="1200" dirty="0"/>
              <a:t>Introduction to the survey and instructions.</a:t>
            </a:r>
          </a:p>
          <a:p>
            <a:pPr marL="818550" lvl="4" indent="-285750">
              <a:buFont typeface="Wingdings" panose="05000000000000000000" pitchFamily="2" charset="2"/>
              <a:buChar char="§"/>
            </a:pPr>
            <a:r>
              <a:rPr lang="en-US" sz="1200" dirty="0"/>
              <a:t>A place to enter a User ID besides your username.  This allows the survey administrator to track which patient records you have created.</a:t>
            </a:r>
          </a:p>
          <a:p>
            <a:pPr marL="342900" indent="-342900">
              <a:buFont typeface="+mj-lt"/>
              <a:buAutoNum type="arabicPeriod" startAt="2"/>
            </a:pPr>
            <a:r>
              <a:rPr lang="en-US" sz="1200" dirty="0"/>
              <a:t>Click on </a:t>
            </a:r>
            <a:r>
              <a:rPr lang="en-US" sz="1200" b="1" dirty="0"/>
              <a:t>Save and Exit</a:t>
            </a:r>
            <a:r>
              <a:rPr lang="en-US" sz="1200" dirty="0"/>
              <a:t> if you want to create a Patient Record but do not want to enter patient data at this time. </a:t>
            </a:r>
          </a:p>
          <a:p>
            <a:pPr marL="342900" indent="-342900">
              <a:buFont typeface="+mj-lt"/>
              <a:buAutoNum type="arabicPeriod" startAt="2"/>
            </a:pPr>
            <a:r>
              <a:rPr lang="en-US" sz="1200" dirty="0"/>
              <a:t>Click on </a:t>
            </a:r>
            <a:r>
              <a:rPr lang="en-US" sz="1200" b="1" dirty="0"/>
              <a:t>Save and Continue</a:t>
            </a:r>
            <a:r>
              <a:rPr lang="en-US" sz="1200" dirty="0"/>
              <a:t> if you want to enter patient data</a:t>
            </a:r>
          </a:p>
          <a:p>
            <a:pPr marL="356400" lvl="4" indent="0">
              <a:buNone/>
            </a:pPr>
            <a:r>
              <a:rPr lang="en-US" sz="1200" dirty="0">
                <a:solidFill>
                  <a:srgbClr val="C00000"/>
                </a:solidFill>
              </a:rPr>
              <a:t>The patient record is created after you click </a:t>
            </a:r>
            <a:r>
              <a:rPr lang="en-US" sz="1200" b="1" dirty="0">
                <a:solidFill>
                  <a:srgbClr val="C00000"/>
                </a:solidFill>
              </a:rPr>
              <a:t>Save and Exit </a:t>
            </a:r>
            <a:r>
              <a:rPr lang="en-US" sz="1200" dirty="0">
                <a:solidFill>
                  <a:srgbClr val="C00000"/>
                </a:solidFill>
              </a:rPr>
              <a:t>or the </a:t>
            </a:r>
            <a:r>
              <a:rPr lang="en-US" sz="1200" b="1" dirty="0">
                <a:solidFill>
                  <a:srgbClr val="C00000"/>
                </a:solidFill>
              </a:rPr>
              <a:t>Save and Continue</a:t>
            </a:r>
            <a:endParaRPr lang="en-US" sz="1400" dirty="0">
              <a:solidFill>
                <a:srgbClr val="C00000"/>
              </a:solidFill>
            </a:endParaRPr>
          </a:p>
          <a:p>
            <a:pPr marL="514350" indent="-514350">
              <a:buFont typeface="+mj-lt"/>
              <a:buAutoNum type="arabicPeriod"/>
            </a:pPr>
            <a:endParaRPr lang="en-US" sz="1400" dirty="0"/>
          </a:p>
          <a:p>
            <a:endParaRPr lang="en-US" sz="1400" dirty="0"/>
          </a:p>
        </p:txBody>
      </p:sp>
      <p:sp>
        <p:nvSpPr>
          <p:cNvPr id="14" name="Content Placeholder 2">
            <a:extLst>
              <a:ext uri="{FF2B5EF4-FFF2-40B4-BE49-F238E27FC236}">
                <a16:creationId xmlns:a16="http://schemas.microsoft.com/office/drawing/2014/main" id="{C531A73E-D5EA-E4F5-CDB8-376A3D9D1A70}"/>
              </a:ext>
            </a:extLst>
          </p:cNvPr>
          <p:cNvSpPr txBox="1">
            <a:spLocks/>
          </p:cNvSpPr>
          <p:nvPr/>
        </p:nvSpPr>
        <p:spPr>
          <a:xfrm>
            <a:off x="6323246"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startAt="2"/>
            </a:pPr>
            <a:endParaRPr lang="en-US" sz="1400">
              <a:solidFill>
                <a:srgbClr val="FF0000"/>
              </a:solidFill>
            </a:endParaRPr>
          </a:p>
          <a:p>
            <a:endParaRPr lang="en-US" sz="1600"/>
          </a:p>
          <a:p>
            <a:pPr marL="514350" indent="-514350">
              <a:buFont typeface="+mj-lt"/>
              <a:buAutoNum type="arabicPeriod"/>
            </a:pPr>
            <a:endParaRPr lang="en-US" sz="1600"/>
          </a:p>
          <a:p>
            <a:endParaRPr lang="en-US" sz="1600"/>
          </a:p>
        </p:txBody>
      </p:sp>
      <p:sp>
        <p:nvSpPr>
          <p:cNvPr id="4" name="TextBox 3">
            <a:extLst>
              <a:ext uri="{FF2B5EF4-FFF2-40B4-BE49-F238E27FC236}">
                <a16:creationId xmlns:a16="http://schemas.microsoft.com/office/drawing/2014/main" id="{8EA4EBA6-88E5-B4A4-1B72-2A1629EB4922}"/>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Data Collectors</a:t>
            </a:r>
          </a:p>
        </p:txBody>
      </p:sp>
      <p:pic>
        <p:nvPicPr>
          <p:cNvPr id="9" name="Picture 8">
            <a:extLst>
              <a:ext uri="{FF2B5EF4-FFF2-40B4-BE49-F238E27FC236}">
                <a16:creationId xmlns:a16="http://schemas.microsoft.com/office/drawing/2014/main" id="{591C8BDF-7A91-E6EF-FDE4-A9658F0BA83D}"/>
              </a:ext>
            </a:extLst>
          </p:cNvPr>
          <p:cNvPicPr>
            <a:picLocks noChangeAspect="1"/>
          </p:cNvPicPr>
          <p:nvPr/>
        </p:nvPicPr>
        <p:blipFill>
          <a:blip r:embed="rId3"/>
          <a:stretch>
            <a:fillRect/>
          </a:stretch>
        </p:blipFill>
        <p:spPr>
          <a:xfrm>
            <a:off x="4084653" y="1506357"/>
            <a:ext cx="7734373" cy="4143414"/>
          </a:xfrm>
          <a:prstGeom prst="rect">
            <a:avLst/>
          </a:prstGeom>
        </p:spPr>
      </p:pic>
      <p:sp>
        <p:nvSpPr>
          <p:cNvPr id="10" name="Rectangle 9">
            <a:extLst>
              <a:ext uri="{FF2B5EF4-FFF2-40B4-BE49-F238E27FC236}">
                <a16:creationId xmlns:a16="http://schemas.microsoft.com/office/drawing/2014/main" id="{40DF022F-055E-64DB-9345-769882411A1D}"/>
              </a:ext>
            </a:extLst>
          </p:cNvPr>
          <p:cNvSpPr/>
          <p:nvPr/>
        </p:nvSpPr>
        <p:spPr bwMode="gray">
          <a:xfrm>
            <a:off x="9982200" y="1570054"/>
            <a:ext cx="1798726" cy="155338"/>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43127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4F0DD-3A83-6C7E-7E55-870576376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65524-2FAD-99E9-655B-A33EA64EE5BD}"/>
              </a:ext>
            </a:extLst>
          </p:cNvPr>
          <p:cNvSpPr>
            <a:spLocks noGrp="1"/>
          </p:cNvSpPr>
          <p:nvPr>
            <p:ph type="title"/>
          </p:nvPr>
        </p:nvSpPr>
        <p:spPr/>
        <p:txBody>
          <a:bodyPr/>
          <a:lstStyle/>
          <a:p>
            <a:r>
              <a:rPr lang="en-US"/>
              <a:t>Create a Patient Record – Survey Introduction</a:t>
            </a:r>
          </a:p>
        </p:txBody>
      </p:sp>
      <p:sp>
        <p:nvSpPr>
          <p:cNvPr id="3" name="Content Placeholder 2">
            <a:extLst>
              <a:ext uri="{FF2B5EF4-FFF2-40B4-BE49-F238E27FC236}">
                <a16:creationId xmlns:a16="http://schemas.microsoft.com/office/drawing/2014/main" id="{CB5DD453-EFE3-4DCF-967D-FE686F32FFEE}"/>
              </a:ext>
            </a:extLst>
          </p:cNvPr>
          <p:cNvSpPr>
            <a:spLocks noGrp="1"/>
          </p:cNvSpPr>
          <p:nvPr>
            <p:ph idx="1"/>
          </p:nvPr>
        </p:nvSpPr>
        <p:spPr>
          <a:xfrm>
            <a:off x="250435" y="1735458"/>
            <a:ext cx="3670940" cy="4606767"/>
          </a:xfrm>
        </p:spPr>
        <p:txBody>
          <a:bodyPr>
            <a:normAutofit/>
          </a:bodyPr>
          <a:lstStyle/>
          <a:p>
            <a:r>
              <a:rPr lang="en-US" sz="1800" dirty="0"/>
              <a:t>On the left side of the screen, you will see a list of all the patient forms in the PPS. Note that many are greyed out, and do not need to be filled out unless the system determines that more information is needed to fulfill HAI case definitions</a:t>
            </a:r>
            <a:endParaRPr lang="en-US" sz="2000" dirty="0"/>
          </a:p>
        </p:txBody>
      </p:sp>
      <p:sp>
        <p:nvSpPr>
          <p:cNvPr id="14" name="Content Placeholder 2">
            <a:extLst>
              <a:ext uri="{FF2B5EF4-FFF2-40B4-BE49-F238E27FC236}">
                <a16:creationId xmlns:a16="http://schemas.microsoft.com/office/drawing/2014/main" id="{E3AFB537-4DAC-F8AE-5F42-96B876C4F261}"/>
              </a:ext>
            </a:extLst>
          </p:cNvPr>
          <p:cNvSpPr txBox="1">
            <a:spLocks/>
          </p:cNvSpPr>
          <p:nvPr/>
        </p:nvSpPr>
        <p:spPr>
          <a:xfrm>
            <a:off x="6323246"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startAt="2"/>
            </a:pPr>
            <a:endParaRPr lang="en-US" sz="1400">
              <a:solidFill>
                <a:srgbClr val="FF0000"/>
              </a:solidFill>
            </a:endParaRPr>
          </a:p>
          <a:p>
            <a:endParaRPr lang="en-US" sz="1600"/>
          </a:p>
          <a:p>
            <a:pPr marL="514350" indent="-514350">
              <a:buFont typeface="+mj-lt"/>
              <a:buAutoNum type="arabicPeriod"/>
            </a:pPr>
            <a:endParaRPr lang="en-US" sz="1600"/>
          </a:p>
          <a:p>
            <a:endParaRPr lang="en-US" sz="1600"/>
          </a:p>
        </p:txBody>
      </p:sp>
      <p:sp>
        <p:nvSpPr>
          <p:cNvPr id="4" name="TextBox 3">
            <a:extLst>
              <a:ext uri="{FF2B5EF4-FFF2-40B4-BE49-F238E27FC236}">
                <a16:creationId xmlns:a16="http://schemas.microsoft.com/office/drawing/2014/main" id="{A381830B-3E2C-3E66-A8DC-65BE4E6B9685}"/>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Data Collectors</a:t>
            </a:r>
          </a:p>
        </p:txBody>
      </p:sp>
      <p:pic>
        <p:nvPicPr>
          <p:cNvPr id="9" name="Picture 8">
            <a:extLst>
              <a:ext uri="{FF2B5EF4-FFF2-40B4-BE49-F238E27FC236}">
                <a16:creationId xmlns:a16="http://schemas.microsoft.com/office/drawing/2014/main" id="{98227FAF-154F-03B5-C305-67750765252F}"/>
              </a:ext>
            </a:extLst>
          </p:cNvPr>
          <p:cNvPicPr>
            <a:picLocks noChangeAspect="1"/>
          </p:cNvPicPr>
          <p:nvPr/>
        </p:nvPicPr>
        <p:blipFill>
          <a:blip r:embed="rId3"/>
          <a:stretch>
            <a:fillRect/>
          </a:stretch>
        </p:blipFill>
        <p:spPr>
          <a:xfrm>
            <a:off x="4084653" y="1506357"/>
            <a:ext cx="7734373" cy="4143414"/>
          </a:xfrm>
          <a:prstGeom prst="rect">
            <a:avLst/>
          </a:prstGeom>
        </p:spPr>
      </p:pic>
      <p:sp>
        <p:nvSpPr>
          <p:cNvPr id="10" name="Rectangle 9">
            <a:extLst>
              <a:ext uri="{FF2B5EF4-FFF2-40B4-BE49-F238E27FC236}">
                <a16:creationId xmlns:a16="http://schemas.microsoft.com/office/drawing/2014/main" id="{06898FFC-E5CF-DC45-52AD-5A1A57C9C80E}"/>
              </a:ext>
            </a:extLst>
          </p:cNvPr>
          <p:cNvSpPr/>
          <p:nvPr/>
        </p:nvSpPr>
        <p:spPr bwMode="gray">
          <a:xfrm>
            <a:off x="9982200" y="1570054"/>
            <a:ext cx="1798726" cy="155338"/>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 name="Rectangle: Rounded Corners 6">
            <a:extLst>
              <a:ext uri="{FF2B5EF4-FFF2-40B4-BE49-F238E27FC236}">
                <a16:creationId xmlns:a16="http://schemas.microsoft.com/office/drawing/2014/main" id="{914E96FB-2764-A0ED-CE9C-C14C6A63CEE5}"/>
              </a:ext>
            </a:extLst>
          </p:cNvPr>
          <p:cNvSpPr/>
          <p:nvPr/>
        </p:nvSpPr>
        <p:spPr bwMode="gray">
          <a:xfrm>
            <a:off x="3921374" y="1732120"/>
            <a:ext cx="2174625" cy="4143414"/>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02138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a:t>
            </a:r>
            <a:r>
              <a:rPr lang="en-US" sz="2000" dirty="0"/>
              <a:t> - Patient Demographics</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195209" y="1548711"/>
            <a:ext cx="3051426" cy="4865884"/>
          </a:xfrm>
        </p:spPr>
        <p:txBody>
          <a:bodyPr>
            <a:normAutofit lnSpcReduction="10000"/>
          </a:bodyPr>
          <a:lstStyle/>
          <a:p>
            <a:pPr marL="342900" indent="-342900">
              <a:buFont typeface="+mj-lt"/>
              <a:buAutoNum type="arabicPeriod"/>
            </a:pPr>
            <a:r>
              <a:rPr lang="en-US" sz="1400" dirty="0"/>
              <a:t>Enter the Patient Demographics data</a:t>
            </a:r>
            <a:br>
              <a:rPr lang="en-US" sz="1300" dirty="0"/>
            </a:br>
            <a:endParaRPr lang="en-US" sz="1300" dirty="0"/>
          </a:p>
          <a:p>
            <a:pPr marL="875700" lvl="4" indent="-342900">
              <a:buFont typeface="Wingdings" panose="05000000000000000000" pitchFamily="2" charset="2"/>
              <a:buChar char="§"/>
            </a:pPr>
            <a:r>
              <a:rPr lang="en-US" sz="1200" dirty="0">
                <a:solidFill>
                  <a:srgbClr val="C00000"/>
                </a:solidFill>
              </a:rPr>
              <a:t>Patient ID is an optional field that can be used for internal tracking of PPS patients. The patient ID can be determined by the facility and should not be shared outside of the healthcare facility</a:t>
            </a:r>
            <a:br>
              <a:rPr lang="en-US" sz="1200" dirty="0">
                <a:solidFill>
                  <a:srgbClr val="C00000"/>
                </a:solidFill>
              </a:rPr>
            </a:br>
            <a:endParaRPr lang="en-US" sz="1200" dirty="0">
              <a:solidFill>
                <a:srgbClr val="C00000"/>
              </a:solidFill>
            </a:endParaRPr>
          </a:p>
          <a:p>
            <a:pPr marL="342900" indent="-342900">
              <a:buFont typeface="+mj-lt"/>
              <a:buAutoNum type="arabicPeriod"/>
            </a:pPr>
            <a:r>
              <a:rPr lang="en-US" sz="1400" dirty="0"/>
              <a:t>Hover over or click </a:t>
            </a:r>
            <a:br>
              <a:rPr lang="en-US" sz="1400" dirty="0"/>
            </a:br>
            <a:r>
              <a:rPr lang="en-US" sz="1400" dirty="0"/>
              <a:t>tool tips        for additional information and data entry tips</a:t>
            </a:r>
          </a:p>
          <a:p>
            <a:pPr marL="342900" indent="-342900">
              <a:buFont typeface="+mj-lt"/>
              <a:buAutoNum type="arabicPeriod"/>
            </a:pPr>
            <a:r>
              <a:rPr lang="en-US" sz="1400" dirty="0"/>
              <a:t>Fields marked with </a:t>
            </a:r>
            <a:r>
              <a:rPr lang="en-US" sz="1400" dirty="0">
                <a:solidFill>
                  <a:srgbClr val="FF0000"/>
                </a:solidFill>
              </a:rPr>
              <a:t>*</a:t>
            </a:r>
            <a:r>
              <a:rPr lang="en-US" sz="1400" dirty="0"/>
              <a:t> are required. Most questions in the survey are required fields</a:t>
            </a:r>
          </a:p>
          <a:p>
            <a:pPr marL="342900" indent="-342900">
              <a:buFont typeface="+mj-lt"/>
              <a:buAutoNum type="arabicPeriod"/>
            </a:pPr>
            <a:r>
              <a:rPr lang="en-US" sz="1400" dirty="0"/>
              <a:t>Either click </a:t>
            </a:r>
            <a:r>
              <a:rPr lang="en-US" sz="1400" b="1" dirty="0"/>
              <a:t>Save and Exit</a:t>
            </a:r>
            <a:r>
              <a:rPr lang="en-US" sz="1400" dirty="0"/>
              <a:t> to return later or </a:t>
            </a:r>
            <a:r>
              <a:rPr lang="en-US" sz="1400" b="1" dirty="0"/>
              <a:t>Save and Continue </a:t>
            </a:r>
            <a:r>
              <a:rPr lang="en-US" sz="1400" dirty="0"/>
              <a:t>to proceed to the next form</a:t>
            </a:r>
            <a:endParaRPr lang="en-US" sz="1400" dirty="0">
              <a:solidFill>
                <a:srgbClr val="C00000"/>
              </a:solidFill>
            </a:endParaRPr>
          </a:p>
          <a:p>
            <a:pPr marL="514350" indent="-514350">
              <a:buFont typeface="+mj-lt"/>
              <a:buAutoNum type="arabicPeriod"/>
            </a:pPr>
            <a:endParaRPr lang="en-US" sz="1400" dirty="0"/>
          </a:p>
          <a:p>
            <a:endParaRPr lang="en-US" sz="1400" dirty="0"/>
          </a:p>
        </p:txBody>
      </p:sp>
      <p:sp>
        <p:nvSpPr>
          <p:cNvPr id="4" name="Content Placeholder 2">
            <a:extLst>
              <a:ext uri="{FF2B5EF4-FFF2-40B4-BE49-F238E27FC236}">
                <a16:creationId xmlns:a16="http://schemas.microsoft.com/office/drawing/2014/main" id="{8F5D2E3F-AB13-7008-7714-5B5AA42CB599}"/>
              </a:ext>
            </a:extLst>
          </p:cNvPr>
          <p:cNvSpPr txBox="1">
            <a:spLocks/>
          </p:cNvSpPr>
          <p:nvPr/>
        </p:nvSpPr>
        <p:spPr>
          <a:xfrm>
            <a:off x="5965788"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endParaRPr lang="en-US" sz="1400">
              <a:solidFill>
                <a:srgbClr val="FF0000"/>
              </a:solidFill>
            </a:endParaRPr>
          </a:p>
          <a:p>
            <a:pPr lvl="4" indent="0">
              <a:buFont typeface="Verdana" panose="020B0604030504040204" pitchFamily="34" charset="0"/>
              <a:buNone/>
            </a:pPr>
            <a:endParaRPr lang="en-US" sz="1600"/>
          </a:p>
          <a:p>
            <a:endParaRPr lang="en-US" sz="1600"/>
          </a:p>
          <a:p>
            <a:pPr marL="514350" indent="-514350">
              <a:buFont typeface="+mj-lt"/>
              <a:buAutoNum type="arabicPeriod"/>
            </a:pPr>
            <a:endParaRPr lang="en-US" sz="1600"/>
          </a:p>
          <a:p>
            <a:endParaRPr lang="en-US" sz="1600"/>
          </a:p>
        </p:txBody>
      </p:sp>
      <p:pic>
        <p:nvPicPr>
          <p:cNvPr id="10" name="Picture 9">
            <a:extLst>
              <a:ext uri="{FF2B5EF4-FFF2-40B4-BE49-F238E27FC236}">
                <a16:creationId xmlns:a16="http://schemas.microsoft.com/office/drawing/2014/main" id="{B91A4AE1-4131-EB60-CD59-C4D855FA1049}"/>
              </a:ext>
            </a:extLst>
          </p:cNvPr>
          <p:cNvPicPr>
            <a:picLocks noChangeAspect="1"/>
          </p:cNvPicPr>
          <p:nvPr/>
        </p:nvPicPr>
        <p:blipFill>
          <a:blip r:embed="rId3"/>
          <a:stretch>
            <a:fillRect/>
          </a:stretch>
        </p:blipFill>
        <p:spPr>
          <a:xfrm>
            <a:off x="1346609" y="4012133"/>
            <a:ext cx="303193" cy="224587"/>
          </a:xfrm>
          <a:prstGeom prst="rect">
            <a:avLst/>
          </a:prstGeom>
        </p:spPr>
      </p:pic>
      <p:pic>
        <p:nvPicPr>
          <p:cNvPr id="7" name="Picture 6">
            <a:extLst>
              <a:ext uri="{FF2B5EF4-FFF2-40B4-BE49-F238E27FC236}">
                <a16:creationId xmlns:a16="http://schemas.microsoft.com/office/drawing/2014/main" id="{3F275CDD-C8AE-9CA1-3DFB-A0EAA2771ABF}"/>
              </a:ext>
            </a:extLst>
          </p:cNvPr>
          <p:cNvPicPr>
            <a:picLocks noChangeAspect="1"/>
          </p:cNvPicPr>
          <p:nvPr/>
        </p:nvPicPr>
        <p:blipFill>
          <a:blip r:embed="rId4"/>
          <a:stretch>
            <a:fillRect/>
          </a:stretch>
        </p:blipFill>
        <p:spPr>
          <a:xfrm>
            <a:off x="3616737" y="1094291"/>
            <a:ext cx="7890732" cy="5429067"/>
          </a:xfrm>
          <a:prstGeom prst="rect">
            <a:avLst/>
          </a:prstGeom>
          <a:ln>
            <a:solidFill>
              <a:srgbClr val="546DB4"/>
            </a:solidFill>
          </a:ln>
        </p:spPr>
      </p:pic>
      <p:sp>
        <p:nvSpPr>
          <p:cNvPr id="6" name="Rectangle 5">
            <a:extLst>
              <a:ext uri="{FF2B5EF4-FFF2-40B4-BE49-F238E27FC236}">
                <a16:creationId xmlns:a16="http://schemas.microsoft.com/office/drawing/2014/main" id="{2069979F-9E05-1FFF-A223-FED61C4A4C0C}"/>
              </a:ext>
            </a:extLst>
          </p:cNvPr>
          <p:cNvSpPr/>
          <p:nvPr/>
        </p:nvSpPr>
        <p:spPr bwMode="gray">
          <a:xfrm>
            <a:off x="9848048" y="1185760"/>
            <a:ext cx="1659422" cy="227404"/>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73740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20FDD1-9407-6D9B-8A21-E36385CE7700}"/>
              </a:ext>
            </a:extLst>
          </p:cNvPr>
          <p:cNvPicPr>
            <a:picLocks noChangeAspect="1"/>
          </p:cNvPicPr>
          <p:nvPr/>
        </p:nvPicPr>
        <p:blipFill>
          <a:blip r:embed="rId3"/>
          <a:stretch>
            <a:fillRect/>
          </a:stretch>
        </p:blipFill>
        <p:spPr>
          <a:xfrm>
            <a:off x="3881940" y="1223230"/>
            <a:ext cx="7639500" cy="5125971"/>
          </a:xfrm>
          <a:prstGeom prst="rect">
            <a:avLst/>
          </a:prstGeom>
        </p:spPr>
      </p:pic>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a:t>
            </a:r>
            <a:r>
              <a:rPr lang="en-US" sz="2000" dirty="0"/>
              <a:t> - Antimicrobials</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195208" y="1548711"/>
            <a:ext cx="3425481" cy="4865884"/>
          </a:xfrm>
          <a:ln>
            <a:noFill/>
          </a:ln>
        </p:spPr>
        <p:txBody>
          <a:bodyPr>
            <a:normAutofit/>
          </a:bodyPr>
          <a:lstStyle/>
          <a:p>
            <a:pPr marL="342900" indent="-342900">
              <a:buFont typeface="+mj-lt"/>
              <a:buAutoNum type="arabicPeriod"/>
            </a:pPr>
            <a:r>
              <a:rPr lang="en-US" sz="1400" dirty="0"/>
              <a:t>Enter data on antimicrobials that the patient is receiving on the survey date. </a:t>
            </a:r>
            <a:br>
              <a:rPr lang="en-US" sz="1300" dirty="0"/>
            </a:br>
            <a:endParaRPr lang="en-US" sz="1300" dirty="0"/>
          </a:p>
          <a:p>
            <a:pPr marL="519300" lvl="2" indent="-342900"/>
            <a:r>
              <a:rPr lang="en-US" sz="1200" b="0" dirty="0">
                <a:solidFill>
                  <a:srgbClr val="C00000"/>
                </a:solidFill>
              </a:rPr>
              <a:t>Include information on the route and indication of the antimicrobial as available</a:t>
            </a:r>
            <a:endParaRPr lang="en-US" sz="1400" dirty="0"/>
          </a:p>
          <a:p>
            <a:endParaRPr lang="en-US" sz="1400" dirty="0"/>
          </a:p>
          <a:p>
            <a:pPr marL="342900" indent="-342900">
              <a:buFont typeface="+mj-lt"/>
              <a:buAutoNum type="arabicPeriod"/>
            </a:pPr>
            <a:r>
              <a:rPr lang="en-US" sz="1400" dirty="0"/>
              <a:t>Click “add additional antimicrobial submission” to add additional antimicrobials that the patient is receiving</a:t>
            </a:r>
            <a:br>
              <a:rPr lang="en-US" sz="1400" dirty="0"/>
            </a:br>
            <a:endParaRPr lang="en-US" sz="1400" dirty="0"/>
          </a:p>
          <a:p>
            <a:pPr marL="342900" indent="-342900">
              <a:buFont typeface="+mj-lt"/>
              <a:buAutoNum type="arabicPeriod"/>
            </a:pPr>
            <a:r>
              <a:rPr lang="en-US" sz="1400" dirty="0"/>
              <a:t>Either click </a:t>
            </a:r>
            <a:r>
              <a:rPr lang="en-US" sz="1400" b="1" dirty="0"/>
              <a:t>Save and Exit</a:t>
            </a:r>
            <a:r>
              <a:rPr lang="en-US" sz="1400" dirty="0"/>
              <a:t> to return later or </a:t>
            </a:r>
            <a:r>
              <a:rPr lang="en-US" sz="1400" b="1" dirty="0"/>
              <a:t>Save and Continue </a:t>
            </a:r>
            <a:r>
              <a:rPr lang="en-US" sz="1400" dirty="0"/>
              <a:t>to proceed to the next form</a:t>
            </a:r>
            <a:endParaRPr lang="en-US" sz="1400" dirty="0">
              <a:solidFill>
                <a:srgbClr val="C00000"/>
              </a:solidFill>
            </a:endParaRPr>
          </a:p>
          <a:p>
            <a:endParaRPr lang="en-US" sz="1400" dirty="0"/>
          </a:p>
        </p:txBody>
      </p:sp>
      <p:sp>
        <p:nvSpPr>
          <p:cNvPr id="4" name="Content Placeholder 2">
            <a:extLst>
              <a:ext uri="{FF2B5EF4-FFF2-40B4-BE49-F238E27FC236}">
                <a16:creationId xmlns:a16="http://schemas.microsoft.com/office/drawing/2014/main" id="{8F5D2E3F-AB13-7008-7714-5B5AA42CB599}"/>
              </a:ext>
            </a:extLst>
          </p:cNvPr>
          <p:cNvSpPr txBox="1">
            <a:spLocks/>
          </p:cNvSpPr>
          <p:nvPr/>
        </p:nvSpPr>
        <p:spPr>
          <a:xfrm>
            <a:off x="5965788"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endParaRPr lang="en-US" sz="1400">
              <a:solidFill>
                <a:srgbClr val="FF0000"/>
              </a:solidFill>
            </a:endParaRPr>
          </a:p>
          <a:p>
            <a:pPr lvl="4" indent="0">
              <a:buFont typeface="Verdana" panose="020B0604030504040204" pitchFamily="34" charset="0"/>
              <a:buNone/>
            </a:pPr>
            <a:endParaRPr lang="en-US" sz="1600"/>
          </a:p>
          <a:p>
            <a:endParaRPr lang="en-US" sz="1600"/>
          </a:p>
          <a:p>
            <a:pPr marL="514350" indent="-514350">
              <a:buFont typeface="+mj-lt"/>
              <a:buAutoNum type="arabicPeriod"/>
            </a:pPr>
            <a:endParaRPr lang="en-US" sz="1600"/>
          </a:p>
          <a:p>
            <a:endParaRPr lang="en-US" sz="1600"/>
          </a:p>
        </p:txBody>
      </p:sp>
      <p:sp>
        <p:nvSpPr>
          <p:cNvPr id="6" name="Rectangle 5">
            <a:extLst>
              <a:ext uri="{FF2B5EF4-FFF2-40B4-BE49-F238E27FC236}">
                <a16:creationId xmlns:a16="http://schemas.microsoft.com/office/drawing/2014/main" id="{2069979F-9E05-1FFF-A223-FED61C4A4C0C}"/>
              </a:ext>
            </a:extLst>
          </p:cNvPr>
          <p:cNvSpPr/>
          <p:nvPr/>
        </p:nvSpPr>
        <p:spPr bwMode="gray">
          <a:xfrm>
            <a:off x="9824532" y="1253083"/>
            <a:ext cx="1680283" cy="279003"/>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Rounded Corners 11">
            <a:extLst>
              <a:ext uri="{FF2B5EF4-FFF2-40B4-BE49-F238E27FC236}">
                <a16:creationId xmlns:a16="http://schemas.microsoft.com/office/drawing/2014/main" id="{DCE2E577-6D84-361F-8C33-F2CBD1A06F1C}"/>
              </a:ext>
            </a:extLst>
          </p:cNvPr>
          <p:cNvSpPr/>
          <p:nvPr/>
        </p:nvSpPr>
        <p:spPr bwMode="gray">
          <a:xfrm>
            <a:off x="5496957" y="6018415"/>
            <a:ext cx="1662546" cy="473315"/>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1108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a:t>
            </a:r>
            <a:r>
              <a:rPr lang="en-US" sz="2000" dirty="0"/>
              <a:t> – Prior Surgery</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362849" y="1309297"/>
            <a:ext cx="3372080" cy="5344712"/>
          </a:xfrm>
        </p:spPr>
        <p:txBody>
          <a:bodyPr>
            <a:normAutofit/>
          </a:bodyPr>
          <a:lstStyle/>
          <a:p>
            <a:pPr marL="342900" indent="-342900">
              <a:buFont typeface="+mj-lt"/>
              <a:buAutoNum type="arabicPeriod"/>
            </a:pPr>
            <a:r>
              <a:rPr lang="en-US" sz="1200" dirty="0"/>
              <a:t>Enter data on surgeries that the patient has had during the right-hand period before the survey date</a:t>
            </a:r>
          </a:p>
          <a:p>
            <a:pPr marL="875700" lvl="4" indent="-342900">
              <a:buFont typeface="Wingdings" panose="05000000000000000000" pitchFamily="2" charset="2"/>
              <a:buChar char="§"/>
            </a:pPr>
            <a:r>
              <a:rPr lang="en-US" sz="1200" dirty="0">
                <a:solidFill>
                  <a:srgbClr val="C00000"/>
                </a:solidFill>
              </a:rPr>
              <a:t>Include surgeries that were performed at the current facility as well as other facilities</a:t>
            </a:r>
          </a:p>
          <a:p>
            <a:pPr marL="875700" lvl="4" indent="-342900">
              <a:buFont typeface="Wingdings" panose="05000000000000000000" pitchFamily="2" charset="2"/>
              <a:buChar char="§"/>
            </a:pPr>
            <a:r>
              <a:rPr lang="en-US" sz="1200" dirty="0">
                <a:solidFill>
                  <a:srgbClr val="C00000"/>
                </a:solidFill>
              </a:rPr>
              <a:t>Use date calculations in the upper right hand corner to help determine if a surgery falls within the 30 day period</a:t>
            </a:r>
          </a:p>
          <a:p>
            <a:pPr marL="875700" lvl="4" indent="-342900">
              <a:buFont typeface="Wingdings" panose="05000000000000000000" pitchFamily="2" charset="2"/>
              <a:buChar char="§"/>
            </a:pPr>
            <a:r>
              <a:rPr lang="en-US" sz="1200" dirty="0">
                <a:solidFill>
                  <a:srgbClr val="C00000"/>
                </a:solidFill>
              </a:rPr>
              <a:t>If unclear if a particular procedure should be recorded on this form, check with the survey administrator or consult the PPS FAQ</a:t>
            </a:r>
          </a:p>
          <a:p>
            <a:pPr marL="342900" indent="-342900">
              <a:buFont typeface="+mj-lt"/>
              <a:buAutoNum type="arabicPeriod"/>
            </a:pPr>
            <a:r>
              <a:rPr lang="en-US" sz="1200" dirty="0"/>
              <a:t>Click “</a:t>
            </a:r>
            <a:r>
              <a:rPr lang="en-US" sz="1200" b="1" dirty="0"/>
              <a:t>add additional prior surgery</a:t>
            </a:r>
            <a:r>
              <a:rPr lang="en-US" sz="1200" dirty="0"/>
              <a:t>” to add additional surgeries beyond the first</a:t>
            </a:r>
          </a:p>
          <a:p>
            <a:pPr marL="342900" indent="-342900">
              <a:buFont typeface="+mj-lt"/>
              <a:buAutoNum type="arabicPeriod"/>
            </a:pPr>
            <a:r>
              <a:rPr lang="en-US" sz="1200" dirty="0"/>
              <a:t>Either click </a:t>
            </a:r>
            <a:r>
              <a:rPr lang="en-US" sz="1200" b="1" dirty="0"/>
              <a:t>Save and Exit</a:t>
            </a:r>
            <a:r>
              <a:rPr lang="en-US" sz="1200" dirty="0"/>
              <a:t> to return later or </a:t>
            </a:r>
            <a:r>
              <a:rPr lang="en-US" sz="1200" b="1" dirty="0"/>
              <a:t>Save and Continue </a:t>
            </a:r>
            <a:r>
              <a:rPr lang="en-US" sz="1200" dirty="0"/>
              <a:t>to proceed to the next form</a:t>
            </a:r>
            <a:endParaRPr lang="en-US" sz="1200" dirty="0">
              <a:solidFill>
                <a:srgbClr val="C00000"/>
              </a:solidFill>
            </a:endParaRPr>
          </a:p>
          <a:p>
            <a:pPr marL="514350" indent="-514350">
              <a:buFont typeface="+mj-lt"/>
              <a:buAutoNum type="arabicPeriod"/>
            </a:pPr>
            <a:endParaRPr lang="en-US" sz="1400" dirty="0"/>
          </a:p>
          <a:p>
            <a:endParaRPr lang="en-US" sz="1400" dirty="0"/>
          </a:p>
        </p:txBody>
      </p:sp>
      <p:sp>
        <p:nvSpPr>
          <p:cNvPr id="4" name="Content Placeholder 2">
            <a:extLst>
              <a:ext uri="{FF2B5EF4-FFF2-40B4-BE49-F238E27FC236}">
                <a16:creationId xmlns:a16="http://schemas.microsoft.com/office/drawing/2014/main" id="{8F5D2E3F-AB13-7008-7714-5B5AA42CB599}"/>
              </a:ext>
            </a:extLst>
          </p:cNvPr>
          <p:cNvSpPr txBox="1">
            <a:spLocks/>
          </p:cNvSpPr>
          <p:nvPr/>
        </p:nvSpPr>
        <p:spPr>
          <a:xfrm>
            <a:off x="5965788"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endParaRPr lang="en-US" sz="1400">
              <a:solidFill>
                <a:srgbClr val="FF0000"/>
              </a:solidFill>
            </a:endParaRPr>
          </a:p>
          <a:p>
            <a:pPr lvl="4" indent="0">
              <a:buFont typeface="Verdana" panose="020B0604030504040204" pitchFamily="34" charset="0"/>
              <a:buNone/>
            </a:pPr>
            <a:endParaRPr lang="en-US" sz="1600"/>
          </a:p>
          <a:p>
            <a:endParaRPr lang="en-US" sz="1600"/>
          </a:p>
          <a:p>
            <a:pPr marL="514350" indent="-514350">
              <a:buFont typeface="+mj-lt"/>
              <a:buAutoNum type="arabicPeriod"/>
            </a:pPr>
            <a:endParaRPr lang="en-US" sz="1600"/>
          </a:p>
          <a:p>
            <a:endParaRPr lang="en-US" sz="1600"/>
          </a:p>
        </p:txBody>
      </p:sp>
      <p:pic>
        <p:nvPicPr>
          <p:cNvPr id="8" name="Picture 7">
            <a:extLst>
              <a:ext uri="{FF2B5EF4-FFF2-40B4-BE49-F238E27FC236}">
                <a16:creationId xmlns:a16="http://schemas.microsoft.com/office/drawing/2014/main" id="{4A2DED83-917E-58BA-7566-88BAA059FDB4}"/>
              </a:ext>
            </a:extLst>
          </p:cNvPr>
          <p:cNvPicPr>
            <a:picLocks noChangeAspect="1"/>
          </p:cNvPicPr>
          <p:nvPr/>
        </p:nvPicPr>
        <p:blipFill>
          <a:blip r:embed="rId3"/>
          <a:stretch>
            <a:fillRect/>
          </a:stretch>
        </p:blipFill>
        <p:spPr>
          <a:xfrm>
            <a:off x="4084319" y="1195787"/>
            <a:ext cx="7897231" cy="5344712"/>
          </a:xfrm>
          <a:prstGeom prst="rect">
            <a:avLst/>
          </a:prstGeom>
          <a:ln>
            <a:solidFill>
              <a:srgbClr val="546DB4"/>
            </a:solidFill>
          </a:ln>
        </p:spPr>
      </p:pic>
      <p:sp>
        <p:nvSpPr>
          <p:cNvPr id="9" name="Rectangle: Rounded Corners 8">
            <a:extLst>
              <a:ext uri="{FF2B5EF4-FFF2-40B4-BE49-F238E27FC236}">
                <a16:creationId xmlns:a16="http://schemas.microsoft.com/office/drawing/2014/main" id="{EC3ECA63-1936-72A0-1A7B-93F19C2C227C}"/>
              </a:ext>
            </a:extLst>
          </p:cNvPr>
          <p:cNvSpPr/>
          <p:nvPr/>
        </p:nvSpPr>
        <p:spPr bwMode="gray">
          <a:xfrm>
            <a:off x="9662160" y="1488479"/>
            <a:ext cx="2529839" cy="1053345"/>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TextBox 9">
            <a:extLst>
              <a:ext uri="{FF2B5EF4-FFF2-40B4-BE49-F238E27FC236}">
                <a16:creationId xmlns:a16="http://schemas.microsoft.com/office/drawing/2014/main" id="{7CA8C6D8-4F3E-1A32-16D5-631B24657712}"/>
              </a:ext>
            </a:extLst>
          </p:cNvPr>
          <p:cNvSpPr txBox="1"/>
          <p:nvPr/>
        </p:nvSpPr>
        <p:spPr>
          <a:xfrm>
            <a:off x="10194915" y="2635627"/>
            <a:ext cx="1596044" cy="184666"/>
          </a:xfrm>
          <a:prstGeom prst="rect">
            <a:avLst/>
          </a:prstGeom>
          <a:noFill/>
        </p:spPr>
        <p:txBody>
          <a:bodyPr wrap="square" lIns="0" tIns="0" rIns="0" bIns="0" rtlCol="0">
            <a:spAutoFit/>
          </a:bodyPr>
          <a:lstStyle/>
          <a:p>
            <a:pPr>
              <a:spcBef>
                <a:spcPts val="600"/>
              </a:spcBef>
              <a:buSzPct val="100000"/>
            </a:pPr>
            <a:r>
              <a:rPr lang="en-US" sz="1200" dirty="0">
                <a:solidFill>
                  <a:srgbClr val="FF0000"/>
                </a:solidFill>
              </a:rPr>
              <a:t>Date Calculations</a:t>
            </a:r>
          </a:p>
        </p:txBody>
      </p:sp>
    </p:spTree>
    <p:extLst>
      <p:ext uri="{BB962C8B-B14F-4D97-AF65-F5344CB8AC3E}">
        <p14:creationId xmlns:p14="http://schemas.microsoft.com/office/powerpoint/2010/main" val="42787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a:t>
            </a:r>
            <a:endParaRPr lang="en-US" sz="2000" dirty="0"/>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2888426" y="2393877"/>
            <a:ext cx="2563548" cy="4865884"/>
          </a:xfrm>
        </p:spPr>
        <p:txBody>
          <a:bodyPr>
            <a:normAutofit/>
          </a:bodyPr>
          <a:lstStyle/>
          <a:p>
            <a:r>
              <a:rPr lang="en-US" sz="1800" dirty="0"/>
              <a:t>For some patients, data entry will stop here. These patients do not meet criteria for further chart review and no further data collection is needed</a:t>
            </a:r>
            <a:endParaRPr lang="en-US" sz="2000" dirty="0"/>
          </a:p>
        </p:txBody>
      </p:sp>
      <p:sp>
        <p:nvSpPr>
          <p:cNvPr id="4" name="Content Placeholder 2">
            <a:extLst>
              <a:ext uri="{FF2B5EF4-FFF2-40B4-BE49-F238E27FC236}">
                <a16:creationId xmlns:a16="http://schemas.microsoft.com/office/drawing/2014/main" id="{8F5D2E3F-AB13-7008-7714-5B5AA42CB599}"/>
              </a:ext>
            </a:extLst>
          </p:cNvPr>
          <p:cNvSpPr txBox="1">
            <a:spLocks/>
          </p:cNvSpPr>
          <p:nvPr/>
        </p:nvSpPr>
        <p:spPr>
          <a:xfrm>
            <a:off x="5965788"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endParaRPr lang="en-US" sz="1400">
              <a:solidFill>
                <a:srgbClr val="FF0000"/>
              </a:solidFill>
            </a:endParaRPr>
          </a:p>
          <a:p>
            <a:pPr lvl="4" indent="0">
              <a:buFont typeface="Verdana" panose="020B0604030504040204" pitchFamily="34" charset="0"/>
              <a:buNone/>
            </a:pPr>
            <a:endParaRPr lang="en-US" sz="1600"/>
          </a:p>
          <a:p>
            <a:endParaRPr lang="en-US" sz="1600"/>
          </a:p>
          <a:p>
            <a:pPr marL="514350" indent="-514350">
              <a:buFont typeface="+mj-lt"/>
              <a:buAutoNum type="arabicPeriod"/>
            </a:pPr>
            <a:endParaRPr lang="en-US" sz="1600"/>
          </a:p>
          <a:p>
            <a:endParaRPr lang="en-US" sz="1600"/>
          </a:p>
        </p:txBody>
      </p:sp>
      <p:pic>
        <p:nvPicPr>
          <p:cNvPr id="6" name="Picture 5">
            <a:extLst>
              <a:ext uri="{FF2B5EF4-FFF2-40B4-BE49-F238E27FC236}">
                <a16:creationId xmlns:a16="http://schemas.microsoft.com/office/drawing/2014/main" id="{554ABC3E-7CA0-FA8E-5FB5-61BAC8E9A535}"/>
              </a:ext>
            </a:extLst>
          </p:cNvPr>
          <p:cNvPicPr>
            <a:picLocks noChangeAspect="1"/>
          </p:cNvPicPr>
          <p:nvPr/>
        </p:nvPicPr>
        <p:blipFill rotWithShape="1">
          <a:blip r:embed="rId3"/>
          <a:srcRect r="5869"/>
          <a:stretch/>
        </p:blipFill>
        <p:spPr>
          <a:xfrm>
            <a:off x="285046" y="1036432"/>
            <a:ext cx="2311398" cy="5786689"/>
          </a:xfrm>
          <a:prstGeom prst="rect">
            <a:avLst/>
          </a:prstGeom>
        </p:spPr>
      </p:pic>
      <p:sp>
        <p:nvSpPr>
          <p:cNvPr id="9" name="Content Placeholder 2">
            <a:extLst>
              <a:ext uri="{FF2B5EF4-FFF2-40B4-BE49-F238E27FC236}">
                <a16:creationId xmlns:a16="http://schemas.microsoft.com/office/drawing/2014/main" id="{2C37B5E1-85AF-8657-3326-B94661E7252D}"/>
              </a:ext>
            </a:extLst>
          </p:cNvPr>
          <p:cNvSpPr txBox="1">
            <a:spLocks/>
          </p:cNvSpPr>
          <p:nvPr/>
        </p:nvSpPr>
        <p:spPr>
          <a:xfrm>
            <a:off x="9188091" y="1992116"/>
            <a:ext cx="3372080" cy="486588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800" dirty="0"/>
              <a:t>For some patients, data entry will continue with additional forms:</a:t>
            </a:r>
          </a:p>
          <a:p>
            <a:pPr marL="285750" indent="-285750">
              <a:buFont typeface="Arial" panose="020B0604020202020204" pitchFamily="34" charset="0"/>
              <a:buChar char="•"/>
            </a:pPr>
            <a:r>
              <a:rPr lang="en-US" sz="1800" dirty="0"/>
              <a:t>Laboratory</a:t>
            </a:r>
          </a:p>
          <a:p>
            <a:pPr marL="285750" indent="-285750">
              <a:buFont typeface="Arial" panose="020B0604020202020204" pitchFamily="34" charset="0"/>
              <a:buChar char="•"/>
            </a:pPr>
            <a:r>
              <a:rPr lang="en-US" sz="1800" dirty="0"/>
              <a:t>Devices/Lines</a:t>
            </a:r>
          </a:p>
          <a:p>
            <a:pPr marL="285750" indent="-285750">
              <a:buFont typeface="Arial" panose="020B0604020202020204" pitchFamily="34" charset="0"/>
              <a:buChar char="•"/>
            </a:pPr>
            <a:r>
              <a:rPr lang="en-US" sz="1800" dirty="0"/>
              <a:t>Radiology</a:t>
            </a:r>
          </a:p>
          <a:p>
            <a:pPr marL="285750" indent="-285750">
              <a:buFont typeface="Arial" panose="020B0604020202020204" pitchFamily="34" charset="0"/>
              <a:buChar char="•"/>
            </a:pPr>
            <a:r>
              <a:rPr lang="en-US" sz="1800" dirty="0"/>
              <a:t>Clinical Impression</a:t>
            </a:r>
            <a:endParaRPr lang="en-US" sz="2000" dirty="0"/>
          </a:p>
        </p:txBody>
      </p:sp>
      <p:pic>
        <p:nvPicPr>
          <p:cNvPr id="11" name="Picture 10">
            <a:extLst>
              <a:ext uri="{FF2B5EF4-FFF2-40B4-BE49-F238E27FC236}">
                <a16:creationId xmlns:a16="http://schemas.microsoft.com/office/drawing/2014/main" id="{CC20C27E-6941-4F1C-E6AF-F3AAA8A88CA0}"/>
              </a:ext>
            </a:extLst>
          </p:cNvPr>
          <p:cNvPicPr>
            <a:picLocks noChangeAspect="1"/>
          </p:cNvPicPr>
          <p:nvPr/>
        </p:nvPicPr>
        <p:blipFill>
          <a:blip r:embed="rId4"/>
          <a:stretch>
            <a:fillRect/>
          </a:stretch>
        </p:blipFill>
        <p:spPr>
          <a:xfrm>
            <a:off x="5947301" y="1128889"/>
            <a:ext cx="2672615" cy="5694232"/>
          </a:xfrm>
          <a:prstGeom prst="rect">
            <a:avLst/>
          </a:prstGeom>
        </p:spPr>
      </p:pic>
      <p:cxnSp>
        <p:nvCxnSpPr>
          <p:cNvPr id="5" name="Straight Connector 4">
            <a:extLst>
              <a:ext uri="{FF2B5EF4-FFF2-40B4-BE49-F238E27FC236}">
                <a16:creationId xmlns:a16="http://schemas.microsoft.com/office/drawing/2014/main" id="{05018598-9D5B-A97B-A7E3-A14D36542AC0}"/>
              </a:ext>
            </a:extLst>
          </p:cNvPr>
          <p:cNvCxnSpPr>
            <a:cxnSpLocks/>
          </p:cNvCxnSpPr>
          <p:nvPr/>
        </p:nvCxnSpPr>
        <p:spPr>
          <a:xfrm>
            <a:off x="285046" y="2857500"/>
            <a:ext cx="23113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3A1CC086-34EA-55B1-9E5C-29278E091AB7}"/>
              </a:ext>
            </a:extLst>
          </p:cNvPr>
          <p:cNvSpPr/>
          <p:nvPr/>
        </p:nvSpPr>
        <p:spPr>
          <a:xfrm>
            <a:off x="8620854" y="2857500"/>
            <a:ext cx="295406" cy="170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738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 </a:t>
            </a:r>
            <a:r>
              <a:rPr lang="en-US" sz="2000" dirty="0"/>
              <a:t>– Laboratory Form</a:t>
            </a:r>
            <a:endParaRPr lang="en-US" dirty="0"/>
          </a:p>
        </p:txBody>
      </p:sp>
      <p:sp>
        <p:nvSpPr>
          <p:cNvPr id="5" name="TextBox 4">
            <a:extLst>
              <a:ext uri="{FF2B5EF4-FFF2-40B4-BE49-F238E27FC236}">
                <a16:creationId xmlns:a16="http://schemas.microsoft.com/office/drawing/2014/main" id="{A64685F9-ECE9-9838-F00A-5CDECDC13F9D}"/>
              </a:ext>
            </a:extLst>
          </p:cNvPr>
          <p:cNvSpPr txBox="1"/>
          <p:nvPr/>
        </p:nvSpPr>
        <p:spPr>
          <a:xfrm>
            <a:off x="383822" y="1338943"/>
            <a:ext cx="3397956" cy="4816703"/>
          </a:xfrm>
          <a:prstGeom prst="rect">
            <a:avLst/>
          </a:prstGeom>
          <a:noFill/>
        </p:spPr>
        <p:txBody>
          <a:bodyPr wrap="square" lIns="0" tIns="0" rIns="0" bIns="0" rtlCol="0">
            <a:spAutoFit/>
          </a:bodyPr>
          <a:lstStyle/>
          <a:p>
            <a:pPr marL="342900" indent="-342900">
              <a:buFont typeface="+mj-lt"/>
              <a:buAutoNum type="arabicPeriod"/>
            </a:pPr>
            <a:r>
              <a:rPr lang="en-US" sz="1400" dirty="0"/>
              <a:t>If routed to the laboratory form, use this form to enter data on </a:t>
            </a:r>
            <a:r>
              <a:rPr lang="en-US" sz="1400" b="1" dirty="0"/>
              <a:t>microbiology</a:t>
            </a:r>
            <a:r>
              <a:rPr lang="en-US" sz="1400" dirty="0"/>
              <a:t> and </a:t>
            </a:r>
            <a:r>
              <a:rPr lang="en-US" sz="1400" b="1" dirty="0"/>
              <a:t>urinalysis</a:t>
            </a:r>
            <a:r>
              <a:rPr lang="en-US" sz="1400" dirty="0"/>
              <a:t> test that been performed during the 14-day period before the survey date</a:t>
            </a:r>
          </a:p>
          <a:p>
            <a:pPr marL="514350" indent="-514350">
              <a:buFont typeface="+mj-lt"/>
              <a:buAutoNum type="arabicPeriod"/>
            </a:pPr>
            <a:endParaRPr lang="en-US" sz="1400" dirty="0"/>
          </a:p>
          <a:p>
            <a:pPr marL="818550" lvl="5" indent="-285750">
              <a:buFont typeface="Wingdings" panose="05000000000000000000" pitchFamily="2" charset="2"/>
              <a:buChar char="§"/>
            </a:pPr>
            <a:r>
              <a:rPr lang="en-US" sz="1400" dirty="0"/>
              <a:t>Culture/Antigen/Antibody/</a:t>
            </a:r>
            <a:br>
              <a:rPr lang="en-US" sz="1400" dirty="0"/>
            </a:br>
            <a:r>
              <a:rPr lang="en-US" sz="1400" dirty="0"/>
              <a:t>Nucleic Acid Results</a:t>
            </a:r>
          </a:p>
          <a:p>
            <a:pPr marL="1275750" lvl="6" indent="-285750">
              <a:buFont typeface="Wingdings" panose="05000000000000000000" pitchFamily="2" charset="2"/>
              <a:buChar char="§"/>
            </a:pPr>
            <a:r>
              <a:rPr lang="en-US" sz="1400" dirty="0"/>
              <a:t>Source</a:t>
            </a:r>
          </a:p>
          <a:p>
            <a:pPr marL="1275750" lvl="6" indent="-285750">
              <a:buFont typeface="Wingdings" panose="05000000000000000000" pitchFamily="2" charset="2"/>
              <a:buChar char="§"/>
            </a:pPr>
            <a:r>
              <a:rPr lang="en-US" sz="1400" dirty="0"/>
              <a:t>Order/Collection dates</a:t>
            </a:r>
          </a:p>
          <a:p>
            <a:pPr marL="1275750" lvl="6" indent="-285750">
              <a:buFont typeface="Wingdings" panose="05000000000000000000" pitchFamily="2" charset="2"/>
              <a:buChar char="§"/>
            </a:pPr>
            <a:r>
              <a:rPr lang="en-US" sz="1400" dirty="0"/>
              <a:t>Result</a:t>
            </a:r>
          </a:p>
          <a:p>
            <a:pPr marL="1275750" lvl="6" indent="-285750">
              <a:buFont typeface="Wingdings" panose="05000000000000000000" pitchFamily="2" charset="2"/>
              <a:buChar char="§"/>
            </a:pPr>
            <a:r>
              <a:rPr lang="en-US" sz="1400" dirty="0"/>
              <a:t>Organism(s)</a:t>
            </a:r>
          </a:p>
          <a:p>
            <a:pPr marL="75600" lvl="4"/>
            <a:endParaRPr lang="en-US" sz="1400" dirty="0"/>
          </a:p>
          <a:p>
            <a:pPr marL="418500" lvl="4" indent="-342900">
              <a:buFont typeface="+mj-lt"/>
              <a:buAutoNum type="arabicPeriod" startAt="2"/>
            </a:pPr>
            <a:r>
              <a:rPr lang="en-US" sz="1400" dirty="0"/>
              <a:t>Click “</a:t>
            </a:r>
            <a:r>
              <a:rPr lang="en-US" sz="1400" b="1" dirty="0"/>
              <a:t>add additional laboratory test</a:t>
            </a:r>
            <a:r>
              <a:rPr lang="en-US" sz="1400" dirty="0"/>
              <a:t>” to add additional laboratory tests beyond the first</a:t>
            </a:r>
          </a:p>
          <a:p>
            <a:pPr marL="418500" lvl="4" indent="-342900">
              <a:buFont typeface="+mj-lt"/>
              <a:buAutoNum type="arabicPeriod" startAt="2"/>
            </a:pPr>
            <a:endParaRPr lang="en-US" sz="1300" dirty="0"/>
          </a:p>
          <a:p>
            <a:pPr marL="342900" lvl="1" indent="-342900">
              <a:buFont typeface="+mj-lt"/>
              <a:buAutoNum type="arabicPeriod" startAt="2"/>
            </a:pPr>
            <a:endParaRPr lang="en-US" sz="1200" dirty="0"/>
          </a:p>
          <a:p>
            <a:endParaRPr lang="en-US" sz="1200" dirty="0"/>
          </a:p>
          <a:p>
            <a:endParaRPr lang="en-US" sz="1200" dirty="0"/>
          </a:p>
          <a:p>
            <a:endParaRPr lang="en-US" sz="1200" dirty="0"/>
          </a:p>
        </p:txBody>
      </p:sp>
      <p:pic>
        <p:nvPicPr>
          <p:cNvPr id="13" name="Picture 12">
            <a:extLst>
              <a:ext uri="{FF2B5EF4-FFF2-40B4-BE49-F238E27FC236}">
                <a16:creationId xmlns:a16="http://schemas.microsoft.com/office/drawing/2014/main" id="{E5D46F79-EE10-5938-CF32-E76C22E96C42}"/>
              </a:ext>
            </a:extLst>
          </p:cNvPr>
          <p:cNvPicPr>
            <a:picLocks noChangeAspect="1"/>
          </p:cNvPicPr>
          <p:nvPr/>
        </p:nvPicPr>
        <p:blipFill rotWithShape="1">
          <a:blip r:embed="rId3"/>
          <a:srcRect t="1634"/>
          <a:stretch/>
        </p:blipFill>
        <p:spPr>
          <a:xfrm>
            <a:off x="3968373" y="1670758"/>
            <a:ext cx="8055859" cy="5023556"/>
          </a:xfrm>
          <a:prstGeom prst="rect">
            <a:avLst/>
          </a:prstGeom>
          <a:solidFill>
            <a:srgbClr val="546DB4"/>
          </a:solidFill>
          <a:ln w="19050">
            <a:solidFill>
              <a:srgbClr val="546DB4"/>
            </a:solidFill>
          </a:ln>
        </p:spPr>
      </p:pic>
      <p:sp>
        <p:nvSpPr>
          <p:cNvPr id="14" name="TextBox 13">
            <a:extLst>
              <a:ext uri="{FF2B5EF4-FFF2-40B4-BE49-F238E27FC236}">
                <a16:creationId xmlns:a16="http://schemas.microsoft.com/office/drawing/2014/main" id="{BC633273-4C46-F160-09B1-56D35AE2A397}"/>
              </a:ext>
            </a:extLst>
          </p:cNvPr>
          <p:cNvSpPr txBox="1"/>
          <p:nvPr/>
        </p:nvSpPr>
        <p:spPr>
          <a:xfrm>
            <a:off x="4120444" y="1319535"/>
            <a:ext cx="5147734" cy="246221"/>
          </a:xfrm>
          <a:prstGeom prst="rect">
            <a:avLst/>
          </a:prstGeom>
          <a:noFill/>
        </p:spPr>
        <p:txBody>
          <a:bodyPr wrap="square" lIns="0" tIns="0" rIns="0" bIns="0" rtlCol="0">
            <a:spAutoFit/>
          </a:bodyPr>
          <a:lstStyle/>
          <a:p>
            <a:pPr>
              <a:spcBef>
                <a:spcPts val="600"/>
              </a:spcBef>
              <a:buSzPct val="100000"/>
            </a:pPr>
            <a:r>
              <a:rPr lang="en-US" sz="1600" b="1" dirty="0">
                <a:solidFill>
                  <a:srgbClr val="313131"/>
                </a:solidFill>
              </a:rPr>
              <a:t>Microbiology Data Requested:</a:t>
            </a:r>
          </a:p>
        </p:txBody>
      </p:sp>
    </p:spTree>
    <p:extLst>
      <p:ext uri="{BB962C8B-B14F-4D97-AF65-F5344CB8AC3E}">
        <p14:creationId xmlns:p14="http://schemas.microsoft.com/office/powerpoint/2010/main" val="170194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051-54D4-4427-B352-8B86FA54120C}"/>
              </a:ext>
            </a:extLst>
          </p:cNvPr>
          <p:cNvSpPr>
            <a:spLocks noGrp="1"/>
          </p:cNvSpPr>
          <p:nvPr>
            <p:ph type="title"/>
          </p:nvPr>
        </p:nvSpPr>
        <p:spPr>
          <a:xfrm>
            <a:off x="323850" y="127000"/>
            <a:ext cx="10515600" cy="1325563"/>
          </a:xfrm>
        </p:spPr>
        <p:txBody>
          <a:bodyPr/>
          <a:lstStyle/>
          <a:p>
            <a:r>
              <a:rPr lang="en-US" sz="4400" spc="-100">
                <a:solidFill>
                  <a:srgbClr val="000000"/>
                </a:solidFill>
                <a:latin typeface="Chronicle Display Black"/>
              </a:rPr>
              <a:t>GAIHN </a:t>
            </a:r>
            <a:r>
              <a:rPr lang="en-US"/>
              <a:t>HAI PPS </a:t>
            </a:r>
            <a:r>
              <a:rPr lang="en-US" sz="4400" spc="-100">
                <a:solidFill>
                  <a:srgbClr val="000000"/>
                </a:solidFill>
                <a:latin typeface="Chronicle Display Black"/>
              </a:rPr>
              <a:t>Overview</a:t>
            </a:r>
          </a:p>
        </p:txBody>
      </p:sp>
      <p:sp>
        <p:nvSpPr>
          <p:cNvPr id="5" name="TextBox 4">
            <a:extLst>
              <a:ext uri="{FF2B5EF4-FFF2-40B4-BE49-F238E27FC236}">
                <a16:creationId xmlns:a16="http://schemas.microsoft.com/office/drawing/2014/main" id="{5EABAF6D-AFCE-4E0A-8936-6808A01DBEF9}"/>
              </a:ext>
            </a:extLst>
          </p:cNvPr>
          <p:cNvSpPr txBox="1"/>
          <p:nvPr/>
        </p:nvSpPr>
        <p:spPr>
          <a:xfrm>
            <a:off x="-2" y="1539081"/>
            <a:ext cx="2028825" cy="646331"/>
          </a:xfrm>
          <a:prstGeom prst="rect">
            <a:avLst/>
          </a:prstGeom>
          <a:noFill/>
        </p:spPr>
        <p:txBody>
          <a:bodyPr wrap="square" rtlCol="0">
            <a:spAutoFit/>
          </a:bodyPr>
          <a:lstStyle/>
          <a:p>
            <a:pPr algn="ctr"/>
            <a:r>
              <a:rPr lang="en-US" b="1"/>
              <a:t>PPS Data Collection </a:t>
            </a:r>
          </a:p>
        </p:txBody>
      </p:sp>
      <p:sp>
        <p:nvSpPr>
          <p:cNvPr id="10" name="Content Placeholder 3">
            <a:extLst>
              <a:ext uri="{FF2B5EF4-FFF2-40B4-BE49-F238E27FC236}">
                <a16:creationId xmlns:a16="http://schemas.microsoft.com/office/drawing/2014/main" id="{6609CDF8-4C2F-4A84-A11E-F5E2B5F5178B}"/>
              </a:ext>
            </a:extLst>
          </p:cNvPr>
          <p:cNvSpPr txBox="1">
            <a:spLocks/>
          </p:cNvSpPr>
          <p:nvPr/>
        </p:nvSpPr>
        <p:spPr>
          <a:xfrm>
            <a:off x="2181227" y="1125409"/>
            <a:ext cx="6385712" cy="2550792"/>
          </a:xfrm>
          <a:prstGeom prst="rect">
            <a:avLst/>
          </a:prstGeom>
          <a:ln w="19050">
            <a:solidFill>
              <a:schemeClr val="accent5"/>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1200" dirty="0">
                <a:latin typeface="Calibri"/>
                <a:ea typeface="Calibri" panose="020F0502020204030204" pitchFamily="34" charset="0"/>
                <a:cs typeface="Times New Roman"/>
              </a:rPr>
              <a:t>The gaihn-hai.org web app data collection tool has been developed by CDC and APHL in conjunction with implementing partners for use by healthcare facilities to collect patient data for a healthcare associated infection point prevalence survey (PPS)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Calibri"/>
                <a:ea typeface="Calibri" panose="020F0502020204030204" pitchFamily="34" charset="0"/>
                <a:cs typeface="Times New Roman"/>
              </a:rPr>
              <a:t>The Point Prevalence Survey (PPS) data collection web app  provides data for HAI determination based on inputted patient data for the following HAIs: </a:t>
            </a:r>
            <a:endParaRPr lang="en-US" sz="1200" dirty="0">
              <a:latin typeface="Calibri"/>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eriod"/>
            </a:pPr>
            <a:r>
              <a:rPr lang="en-US" sz="1200" dirty="0">
                <a:latin typeface="Calibri"/>
                <a:ea typeface="Calibri" panose="020F0502020204030204" pitchFamily="34" charset="0"/>
                <a:cs typeface="Times New Roman"/>
              </a:rPr>
              <a:t>Pneumonia (PN)</a:t>
            </a:r>
          </a:p>
          <a:p>
            <a:pPr marL="342900" indent="-342900">
              <a:lnSpc>
                <a:spcPct val="107000"/>
              </a:lnSpc>
              <a:spcBef>
                <a:spcPts val="0"/>
              </a:spcBef>
              <a:buFont typeface="+mj-lt"/>
              <a:buAutoNum type="arabicPeriod"/>
            </a:pPr>
            <a:r>
              <a:rPr lang="en-US" sz="1200" dirty="0">
                <a:latin typeface="Calibri"/>
                <a:ea typeface="Calibri" panose="020F0502020204030204" pitchFamily="34" charset="0"/>
                <a:cs typeface="Times New Roman"/>
              </a:rPr>
              <a:t>Blood Stream Infection (BSI)</a:t>
            </a:r>
          </a:p>
          <a:p>
            <a:pPr marL="342900" indent="-342900">
              <a:lnSpc>
                <a:spcPct val="107000"/>
              </a:lnSpc>
              <a:spcBef>
                <a:spcPts val="0"/>
              </a:spcBef>
              <a:buFont typeface="+mj-lt"/>
              <a:buAutoNum type="arabicPeriod"/>
            </a:pPr>
            <a:r>
              <a:rPr lang="en-US" sz="1200" dirty="0">
                <a:latin typeface="Calibri"/>
                <a:ea typeface="Calibri" panose="020F0502020204030204" pitchFamily="34" charset="0"/>
                <a:cs typeface="Times New Roman"/>
              </a:rPr>
              <a:t>Urinary Tract Infection (UTI)</a:t>
            </a:r>
          </a:p>
          <a:p>
            <a:pPr marL="342900" indent="-342900">
              <a:lnSpc>
                <a:spcPct val="107000"/>
              </a:lnSpc>
              <a:spcBef>
                <a:spcPts val="0"/>
              </a:spcBef>
              <a:buFont typeface="+mj-lt"/>
              <a:buAutoNum type="arabicPeriod"/>
            </a:pPr>
            <a:r>
              <a:rPr lang="en-US" sz="1200" dirty="0">
                <a:latin typeface="Calibri"/>
                <a:ea typeface="Calibri" panose="020F0502020204030204" pitchFamily="34" charset="0"/>
                <a:cs typeface="Times New Roman"/>
              </a:rPr>
              <a:t>Surgical Site Infection (SSI)</a:t>
            </a:r>
            <a:endParaRPr lang="en-US" sz="1200" dirty="0">
              <a:latin typeface="Calibri"/>
              <a:cs typeface="Times New Roman"/>
            </a:endParaRPr>
          </a:p>
        </p:txBody>
      </p:sp>
      <p:sp>
        <p:nvSpPr>
          <p:cNvPr id="4" name="TextBox 3">
            <a:extLst>
              <a:ext uri="{FF2B5EF4-FFF2-40B4-BE49-F238E27FC236}">
                <a16:creationId xmlns:a16="http://schemas.microsoft.com/office/drawing/2014/main" id="{41CA321A-6B25-B88B-9D77-341C31EB5967}"/>
              </a:ext>
            </a:extLst>
          </p:cNvPr>
          <p:cNvSpPr txBox="1"/>
          <p:nvPr/>
        </p:nvSpPr>
        <p:spPr>
          <a:xfrm>
            <a:off x="0" y="4054537"/>
            <a:ext cx="2028825" cy="923330"/>
          </a:xfrm>
          <a:prstGeom prst="rect">
            <a:avLst/>
          </a:prstGeom>
          <a:noFill/>
        </p:spPr>
        <p:txBody>
          <a:bodyPr wrap="square" lIns="91440" tIns="45720" rIns="91440" bIns="45720" rtlCol="0" anchor="t">
            <a:spAutoFit/>
          </a:bodyPr>
          <a:lstStyle/>
          <a:p>
            <a:pPr algn="ctr"/>
            <a:r>
              <a:rPr lang="en-US" b="1"/>
              <a:t>GAIHN-HAI.org PPS Web App</a:t>
            </a:r>
            <a:endParaRPr lang="en-US" b="1">
              <a:ea typeface="Verdana"/>
            </a:endParaRPr>
          </a:p>
        </p:txBody>
      </p:sp>
      <p:sp>
        <p:nvSpPr>
          <p:cNvPr id="6" name="Content Placeholder 3">
            <a:extLst>
              <a:ext uri="{FF2B5EF4-FFF2-40B4-BE49-F238E27FC236}">
                <a16:creationId xmlns:a16="http://schemas.microsoft.com/office/drawing/2014/main" id="{F4959C31-FA52-3FC1-D6F8-5D65C88E0494}"/>
              </a:ext>
            </a:extLst>
          </p:cNvPr>
          <p:cNvSpPr txBox="1">
            <a:spLocks/>
          </p:cNvSpPr>
          <p:nvPr/>
        </p:nvSpPr>
        <p:spPr>
          <a:xfrm>
            <a:off x="2181229" y="4084601"/>
            <a:ext cx="6385712" cy="2094207"/>
          </a:xfrm>
          <a:prstGeom prst="rect">
            <a:avLst/>
          </a:prstGeom>
          <a:ln w="19050">
            <a:solidFill>
              <a:schemeClr val="accent5"/>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
              </a:spcBef>
              <a:buNone/>
            </a:pPr>
            <a:r>
              <a:rPr lang="en-US" sz="1400" dirty="0">
                <a:effectLst/>
                <a:latin typeface="Calibri"/>
                <a:ea typeface="Arial" panose="020B0604020202020204" pitchFamily="34" charset="0"/>
                <a:cs typeface="Calibri"/>
              </a:rPr>
              <a:t>The</a:t>
            </a:r>
            <a:r>
              <a:rPr lang="en-US" sz="1400" spc="-15" dirty="0">
                <a:effectLst/>
                <a:latin typeface="Calibri"/>
                <a:ea typeface="Arial" panose="020B0604020202020204" pitchFamily="34" charset="0"/>
                <a:cs typeface="Calibri"/>
              </a:rPr>
              <a:t> </a:t>
            </a:r>
            <a:r>
              <a:rPr lang="en-US" sz="1400" dirty="0">
                <a:effectLst/>
                <a:latin typeface="Calibri"/>
                <a:ea typeface="Arial" panose="020B0604020202020204" pitchFamily="34" charset="0"/>
                <a:cs typeface="Calibri"/>
              </a:rPr>
              <a:t>Point Prevalence Survey </a:t>
            </a:r>
            <a:r>
              <a:rPr lang="en-US" sz="1400" dirty="0">
                <a:latin typeface="Calibri"/>
                <a:ea typeface="Arial" panose="020B0604020202020204" pitchFamily="34" charset="0"/>
                <a:cs typeface="Calibri"/>
              </a:rPr>
              <a:t>app</a:t>
            </a:r>
            <a:r>
              <a:rPr lang="en-US" sz="1400" spc="-20" dirty="0">
                <a:latin typeface="Calibri"/>
                <a:ea typeface="Arial" panose="020B0604020202020204" pitchFamily="34" charset="0"/>
                <a:cs typeface="Calibri"/>
              </a:rPr>
              <a:t> </a:t>
            </a:r>
            <a:r>
              <a:rPr lang="en-US" sz="1400" spc="-20" dirty="0">
                <a:effectLst/>
                <a:latin typeface="Calibri"/>
                <a:ea typeface="Arial" panose="020B0604020202020204" pitchFamily="34" charset="0"/>
                <a:cs typeface="Calibri"/>
              </a:rPr>
              <a:t>provides role-based user access and user management to support collection of de-identified patient records, facility and/or ward surveys. </a:t>
            </a:r>
            <a:r>
              <a:rPr lang="en-US" sz="1400" dirty="0">
                <a:effectLst/>
                <a:latin typeface="Calibri"/>
                <a:ea typeface="Arial" panose="020B0604020202020204" pitchFamily="34" charset="0"/>
                <a:cs typeface="Calibri"/>
              </a:rPr>
              <a:t>It is a responsive system in which users are guided through the complex HAI PPS process by following a series of simple step-by-step instructions and data collection forms.</a:t>
            </a:r>
            <a:r>
              <a:rPr lang="en-US" sz="1400" spc="-20" dirty="0">
                <a:effectLst/>
                <a:latin typeface="Calibri"/>
                <a:ea typeface="Arial" panose="020B0604020202020204" pitchFamily="34" charset="0"/>
                <a:cs typeface="Calibri"/>
              </a:rPr>
              <a:t> It provides control and flexibility in managing accounts, patient surveys, and wards for different facilities, while also supporting data export and enabling future interoperability with other analytic/visualization tools.</a:t>
            </a:r>
            <a:r>
              <a:rPr lang="en-US" sz="1400" spc="-20" dirty="0">
                <a:latin typeface="Calibri"/>
                <a:ea typeface="Arial" panose="020B0604020202020204" pitchFamily="34" charset="0"/>
                <a:cs typeface="Calibri"/>
              </a:rPr>
              <a:t> </a:t>
            </a:r>
            <a:endParaRPr lang="en-US" sz="140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66867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 </a:t>
            </a:r>
            <a:r>
              <a:rPr lang="en-US" sz="2000" dirty="0"/>
              <a:t>– Laboratory Form</a:t>
            </a:r>
            <a:endParaRPr lang="en-US" dirty="0"/>
          </a:p>
        </p:txBody>
      </p:sp>
      <p:sp>
        <p:nvSpPr>
          <p:cNvPr id="5" name="TextBox 4">
            <a:extLst>
              <a:ext uri="{FF2B5EF4-FFF2-40B4-BE49-F238E27FC236}">
                <a16:creationId xmlns:a16="http://schemas.microsoft.com/office/drawing/2014/main" id="{A64685F9-ECE9-9838-F00A-5CDECDC13F9D}"/>
              </a:ext>
            </a:extLst>
          </p:cNvPr>
          <p:cNvSpPr txBox="1"/>
          <p:nvPr/>
        </p:nvSpPr>
        <p:spPr>
          <a:xfrm>
            <a:off x="383822" y="1338943"/>
            <a:ext cx="3397956" cy="4816703"/>
          </a:xfrm>
          <a:prstGeom prst="rect">
            <a:avLst/>
          </a:prstGeom>
          <a:noFill/>
        </p:spPr>
        <p:txBody>
          <a:bodyPr wrap="square" lIns="0" tIns="0" rIns="0" bIns="0" rtlCol="0">
            <a:spAutoFit/>
          </a:bodyPr>
          <a:lstStyle/>
          <a:p>
            <a:pPr marL="342900" indent="-342900">
              <a:buFont typeface="+mj-lt"/>
              <a:buAutoNum type="arabicPeriod"/>
            </a:pPr>
            <a:r>
              <a:rPr lang="en-US" sz="1400" dirty="0"/>
              <a:t>If routed to the laboratory form, use this form to enter data on </a:t>
            </a:r>
            <a:r>
              <a:rPr lang="en-US" sz="1400" b="1" dirty="0"/>
              <a:t>microbiology</a:t>
            </a:r>
            <a:r>
              <a:rPr lang="en-US" sz="1400" dirty="0"/>
              <a:t> and </a:t>
            </a:r>
            <a:r>
              <a:rPr lang="en-US" sz="1400" b="1" dirty="0"/>
              <a:t>urinalysis</a:t>
            </a:r>
            <a:r>
              <a:rPr lang="en-US" sz="1400" dirty="0"/>
              <a:t> test that been performed during the 14 day period before the survey date</a:t>
            </a:r>
          </a:p>
          <a:p>
            <a:pPr marL="514350" indent="-514350">
              <a:buFont typeface="+mj-lt"/>
              <a:buAutoNum type="arabicPeriod"/>
            </a:pPr>
            <a:endParaRPr lang="en-US" sz="1400" dirty="0"/>
          </a:p>
          <a:p>
            <a:pPr marL="818550" lvl="5" indent="-285750">
              <a:buFont typeface="Wingdings" panose="05000000000000000000" pitchFamily="2" charset="2"/>
              <a:buChar char="§"/>
            </a:pPr>
            <a:r>
              <a:rPr lang="en-US" sz="1400" dirty="0"/>
              <a:t>	Urinalysis results</a:t>
            </a:r>
          </a:p>
          <a:p>
            <a:pPr marL="1275750" lvl="6" indent="-285750">
              <a:buFont typeface="Wingdings" panose="05000000000000000000" pitchFamily="2" charset="2"/>
              <a:buChar char="§"/>
            </a:pPr>
            <a:r>
              <a:rPr lang="en-US" sz="1400" dirty="0"/>
              <a:t>Order/collection date</a:t>
            </a:r>
          </a:p>
          <a:p>
            <a:pPr marL="1275750" lvl="6" indent="-285750">
              <a:buFont typeface="Wingdings" panose="05000000000000000000" pitchFamily="2" charset="2"/>
              <a:buChar char="§"/>
            </a:pPr>
            <a:r>
              <a:rPr lang="en-US" sz="1400" dirty="0"/>
              <a:t>Nitrites</a:t>
            </a:r>
          </a:p>
          <a:p>
            <a:pPr marL="1275750" lvl="6" indent="-285750">
              <a:buFont typeface="Wingdings" panose="05000000000000000000" pitchFamily="2" charset="2"/>
              <a:buChar char="§"/>
            </a:pPr>
            <a:r>
              <a:rPr lang="en-US" sz="1400" dirty="0"/>
              <a:t>Gram Stain</a:t>
            </a:r>
          </a:p>
          <a:p>
            <a:pPr marL="1275750" lvl="6" indent="-285750">
              <a:buFont typeface="Wingdings" panose="05000000000000000000" pitchFamily="2" charset="2"/>
              <a:buChar char="§"/>
            </a:pPr>
            <a:r>
              <a:rPr lang="en-US" sz="1400" dirty="0"/>
              <a:t>WBC count</a:t>
            </a:r>
          </a:p>
          <a:p>
            <a:pPr marL="1275750" lvl="6" indent="-285750">
              <a:buFont typeface="Wingdings" panose="05000000000000000000" pitchFamily="2" charset="2"/>
              <a:buChar char="§"/>
            </a:pPr>
            <a:r>
              <a:rPr lang="en-US" sz="1400" dirty="0"/>
              <a:t>Leukocyte esterase</a:t>
            </a:r>
          </a:p>
          <a:p>
            <a:pPr marL="75600" lvl="4"/>
            <a:endParaRPr lang="en-US" sz="1400" dirty="0"/>
          </a:p>
          <a:p>
            <a:pPr marL="418500" lvl="4" indent="-342900">
              <a:buFont typeface="+mj-lt"/>
              <a:buAutoNum type="arabicPeriod" startAt="2"/>
            </a:pPr>
            <a:r>
              <a:rPr lang="en-US" sz="1400" dirty="0"/>
              <a:t>Click “</a:t>
            </a:r>
            <a:r>
              <a:rPr lang="en-US" sz="1400" b="1" dirty="0"/>
              <a:t>add additional urinalysis submission</a:t>
            </a:r>
            <a:r>
              <a:rPr lang="en-US" sz="1400" dirty="0"/>
              <a:t>” to add additional urinalysis beyond the first</a:t>
            </a:r>
          </a:p>
          <a:p>
            <a:pPr marL="418500" lvl="4" indent="-342900">
              <a:buFont typeface="+mj-lt"/>
              <a:buAutoNum type="arabicPeriod" startAt="2"/>
            </a:pPr>
            <a:endParaRPr lang="en-US" sz="1300" dirty="0"/>
          </a:p>
          <a:p>
            <a:pPr marL="342900" lvl="1" indent="-342900">
              <a:buFont typeface="+mj-lt"/>
              <a:buAutoNum type="arabicPeriod" startAt="2"/>
            </a:pPr>
            <a:endParaRPr lang="en-US" sz="1200" dirty="0"/>
          </a:p>
          <a:p>
            <a:endParaRPr lang="en-US" sz="1200" dirty="0"/>
          </a:p>
          <a:p>
            <a:endParaRPr lang="en-US" sz="1200" dirty="0"/>
          </a:p>
          <a:p>
            <a:endParaRPr lang="en-US" sz="1200" dirty="0"/>
          </a:p>
        </p:txBody>
      </p:sp>
      <p:pic>
        <p:nvPicPr>
          <p:cNvPr id="4" name="Picture 3">
            <a:extLst>
              <a:ext uri="{FF2B5EF4-FFF2-40B4-BE49-F238E27FC236}">
                <a16:creationId xmlns:a16="http://schemas.microsoft.com/office/drawing/2014/main" id="{6F7F7A99-315E-7DBA-347D-C6C296FB3B30}"/>
              </a:ext>
            </a:extLst>
          </p:cNvPr>
          <p:cNvPicPr>
            <a:picLocks noChangeAspect="1"/>
          </p:cNvPicPr>
          <p:nvPr/>
        </p:nvPicPr>
        <p:blipFill>
          <a:blip r:embed="rId3"/>
          <a:stretch>
            <a:fillRect/>
          </a:stretch>
        </p:blipFill>
        <p:spPr>
          <a:xfrm>
            <a:off x="3930951" y="1801792"/>
            <a:ext cx="7988741" cy="4305498"/>
          </a:xfrm>
          <a:prstGeom prst="rect">
            <a:avLst/>
          </a:prstGeom>
          <a:ln w="19050">
            <a:solidFill>
              <a:srgbClr val="546DB4"/>
            </a:solidFill>
          </a:ln>
        </p:spPr>
      </p:pic>
      <p:sp>
        <p:nvSpPr>
          <p:cNvPr id="6" name="TextBox 5">
            <a:extLst>
              <a:ext uri="{FF2B5EF4-FFF2-40B4-BE49-F238E27FC236}">
                <a16:creationId xmlns:a16="http://schemas.microsoft.com/office/drawing/2014/main" id="{CDA7C29D-6974-0386-61EA-57D9FBAB91B2}"/>
              </a:ext>
            </a:extLst>
          </p:cNvPr>
          <p:cNvSpPr txBox="1"/>
          <p:nvPr/>
        </p:nvSpPr>
        <p:spPr>
          <a:xfrm>
            <a:off x="4120444" y="1375980"/>
            <a:ext cx="5147734" cy="246221"/>
          </a:xfrm>
          <a:prstGeom prst="rect">
            <a:avLst/>
          </a:prstGeom>
          <a:noFill/>
        </p:spPr>
        <p:txBody>
          <a:bodyPr wrap="square" lIns="0" tIns="0" rIns="0" bIns="0" rtlCol="0">
            <a:spAutoFit/>
          </a:bodyPr>
          <a:lstStyle/>
          <a:p>
            <a:pPr>
              <a:spcBef>
                <a:spcPts val="600"/>
              </a:spcBef>
              <a:buSzPct val="100000"/>
            </a:pPr>
            <a:r>
              <a:rPr lang="en-US" sz="1600" b="1" dirty="0">
                <a:solidFill>
                  <a:srgbClr val="313131"/>
                </a:solidFill>
              </a:rPr>
              <a:t>Urinalysis Data Requested:</a:t>
            </a:r>
          </a:p>
        </p:txBody>
      </p:sp>
    </p:spTree>
    <p:extLst>
      <p:ext uri="{BB962C8B-B14F-4D97-AF65-F5344CB8AC3E}">
        <p14:creationId xmlns:p14="http://schemas.microsoft.com/office/powerpoint/2010/main" val="200246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 </a:t>
            </a:r>
            <a:r>
              <a:rPr lang="en-US" sz="2000" dirty="0"/>
              <a:t>– Devices/Lines</a:t>
            </a:r>
            <a:endParaRPr lang="en-US" dirty="0"/>
          </a:p>
        </p:txBody>
      </p:sp>
      <p:sp>
        <p:nvSpPr>
          <p:cNvPr id="5" name="TextBox 4">
            <a:extLst>
              <a:ext uri="{FF2B5EF4-FFF2-40B4-BE49-F238E27FC236}">
                <a16:creationId xmlns:a16="http://schemas.microsoft.com/office/drawing/2014/main" id="{A64685F9-ECE9-9838-F00A-5CDECDC13F9D}"/>
              </a:ext>
            </a:extLst>
          </p:cNvPr>
          <p:cNvSpPr txBox="1"/>
          <p:nvPr/>
        </p:nvSpPr>
        <p:spPr>
          <a:xfrm>
            <a:off x="383822" y="1338943"/>
            <a:ext cx="3397956" cy="4816703"/>
          </a:xfrm>
          <a:prstGeom prst="rect">
            <a:avLst/>
          </a:prstGeom>
          <a:noFill/>
        </p:spPr>
        <p:txBody>
          <a:bodyPr wrap="square" lIns="0" tIns="0" rIns="0" bIns="0" rtlCol="0">
            <a:spAutoFit/>
          </a:bodyPr>
          <a:lstStyle/>
          <a:p>
            <a:pPr marL="342900" indent="-342900">
              <a:buFont typeface="+mj-lt"/>
              <a:buAutoNum type="arabicPeriod"/>
            </a:pPr>
            <a:r>
              <a:rPr lang="en-US" sz="1400" dirty="0"/>
              <a:t>If routed to the Devices/Lines form, use this form to enter data on </a:t>
            </a:r>
            <a:r>
              <a:rPr lang="en-US" sz="1400" b="1" dirty="0"/>
              <a:t>devices and lines in place on the survey date or in the 14 days prior</a:t>
            </a:r>
          </a:p>
          <a:p>
            <a:pPr marL="342900" indent="-342900">
              <a:buFont typeface="+mj-lt"/>
              <a:buAutoNum type="arabicPeriod"/>
            </a:pPr>
            <a:endParaRPr lang="en-US" sz="1400" b="1" dirty="0"/>
          </a:p>
          <a:p>
            <a:pPr marL="800100" lvl="1" indent="-342900">
              <a:buFont typeface="Arial" panose="020B0604020202020204" pitchFamily="34" charset="0"/>
              <a:buChar char="•"/>
            </a:pPr>
            <a:r>
              <a:rPr lang="en-US" sz="1400" dirty="0"/>
              <a:t>Central Venous Lines</a:t>
            </a:r>
          </a:p>
          <a:p>
            <a:pPr marL="800100" lvl="1" indent="-342900">
              <a:buFont typeface="Arial" panose="020B0604020202020204" pitchFamily="34" charset="0"/>
              <a:buChar char="•"/>
            </a:pPr>
            <a:r>
              <a:rPr lang="en-US" sz="1400" dirty="0"/>
              <a:t>Indwelling Urinary Catheters</a:t>
            </a:r>
          </a:p>
          <a:p>
            <a:pPr marL="800100" lvl="1" indent="-342900">
              <a:buFont typeface="Arial" panose="020B0604020202020204" pitchFamily="34" charset="0"/>
              <a:buChar char="•"/>
            </a:pPr>
            <a:r>
              <a:rPr lang="en-US" sz="1400" dirty="0"/>
              <a:t>Intubation/Mechanical ventilation</a:t>
            </a:r>
          </a:p>
          <a:p>
            <a:pPr marL="514350" indent="-514350">
              <a:buFont typeface="+mj-lt"/>
              <a:buAutoNum type="arabicPeriod"/>
            </a:pPr>
            <a:endParaRPr lang="en-US" sz="1400" dirty="0"/>
          </a:p>
          <a:p>
            <a:pPr marL="75600" lvl="4"/>
            <a:r>
              <a:rPr lang="en-US" sz="1200" dirty="0">
                <a:solidFill>
                  <a:srgbClr val="C00000"/>
                </a:solidFill>
              </a:rPr>
              <a:t>Refer to tooltips and/or the FAQ for information on what should be considered a central venous line</a:t>
            </a:r>
          </a:p>
          <a:p>
            <a:pPr marL="75600" lvl="4"/>
            <a:endParaRPr lang="en-US" sz="1400" dirty="0"/>
          </a:p>
          <a:p>
            <a:pPr marL="418500" lvl="4" indent="-342900">
              <a:buFont typeface="+mj-lt"/>
              <a:buAutoNum type="arabicPeriod" startAt="2"/>
            </a:pPr>
            <a:r>
              <a:rPr lang="en-US" sz="1400" dirty="0"/>
              <a:t>Click “</a:t>
            </a:r>
            <a:r>
              <a:rPr lang="en-US" sz="1400" b="1" dirty="0"/>
              <a:t>add additional line” </a:t>
            </a:r>
            <a:r>
              <a:rPr lang="en-US" sz="1400" dirty="0"/>
              <a:t>to add additional devices/lines of that type beyond the first</a:t>
            </a:r>
          </a:p>
          <a:p>
            <a:pPr marL="418500" lvl="4" indent="-342900">
              <a:buFont typeface="+mj-lt"/>
              <a:buAutoNum type="arabicPeriod" startAt="2"/>
            </a:pPr>
            <a:endParaRPr lang="en-US" sz="1300" dirty="0"/>
          </a:p>
          <a:p>
            <a:pPr marL="342900" lvl="1" indent="-342900">
              <a:buFont typeface="+mj-lt"/>
              <a:buAutoNum type="arabicPeriod" startAt="2"/>
            </a:pPr>
            <a:endParaRPr lang="en-US" sz="1200" dirty="0"/>
          </a:p>
          <a:p>
            <a:endParaRPr lang="en-US" sz="1200" dirty="0"/>
          </a:p>
          <a:p>
            <a:endParaRPr lang="en-US" sz="1200" dirty="0"/>
          </a:p>
          <a:p>
            <a:endParaRPr lang="en-US" sz="1200" dirty="0"/>
          </a:p>
        </p:txBody>
      </p:sp>
      <p:pic>
        <p:nvPicPr>
          <p:cNvPr id="7" name="Picture 6">
            <a:extLst>
              <a:ext uri="{FF2B5EF4-FFF2-40B4-BE49-F238E27FC236}">
                <a16:creationId xmlns:a16="http://schemas.microsoft.com/office/drawing/2014/main" id="{D3416049-B2E5-46E2-47CC-949CF0149C57}"/>
              </a:ext>
            </a:extLst>
          </p:cNvPr>
          <p:cNvPicPr>
            <a:picLocks noChangeAspect="1"/>
          </p:cNvPicPr>
          <p:nvPr/>
        </p:nvPicPr>
        <p:blipFill>
          <a:blip r:embed="rId3"/>
          <a:stretch>
            <a:fillRect/>
          </a:stretch>
        </p:blipFill>
        <p:spPr>
          <a:xfrm>
            <a:off x="4043888" y="1338943"/>
            <a:ext cx="7847721" cy="4592814"/>
          </a:xfrm>
          <a:prstGeom prst="rect">
            <a:avLst/>
          </a:prstGeom>
          <a:ln w="19050">
            <a:solidFill>
              <a:srgbClr val="546DB4"/>
            </a:solidFill>
          </a:ln>
        </p:spPr>
      </p:pic>
    </p:spTree>
    <p:extLst>
      <p:ext uri="{BB962C8B-B14F-4D97-AF65-F5344CB8AC3E}">
        <p14:creationId xmlns:p14="http://schemas.microsoft.com/office/powerpoint/2010/main" val="342383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 </a:t>
            </a:r>
            <a:r>
              <a:rPr lang="en-US" sz="2000" dirty="0"/>
              <a:t>– Clinical Impression</a:t>
            </a:r>
            <a:endParaRPr lang="en-US" dirty="0"/>
          </a:p>
        </p:txBody>
      </p:sp>
      <p:sp>
        <p:nvSpPr>
          <p:cNvPr id="5" name="TextBox 4">
            <a:extLst>
              <a:ext uri="{FF2B5EF4-FFF2-40B4-BE49-F238E27FC236}">
                <a16:creationId xmlns:a16="http://schemas.microsoft.com/office/drawing/2014/main" id="{A64685F9-ECE9-9838-F00A-5CDECDC13F9D}"/>
              </a:ext>
            </a:extLst>
          </p:cNvPr>
          <p:cNvSpPr txBox="1"/>
          <p:nvPr/>
        </p:nvSpPr>
        <p:spPr>
          <a:xfrm>
            <a:off x="383822" y="1588983"/>
            <a:ext cx="3397956" cy="4478149"/>
          </a:xfrm>
          <a:prstGeom prst="rect">
            <a:avLst/>
          </a:prstGeom>
          <a:noFill/>
        </p:spPr>
        <p:txBody>
          <a:bodyPr wrap="square" lIns="0" tIns="0" rIns="0" bIns="0" rtlCol="0">
            <a:spAutoFit/>
          </a:bodyPr>
          <a:lstStyle/>
          <a:p>
            <a:pPr marL="342900" indent="-342900">
              <a:buFont typeface="+mj-lt"/>
              <a:buAutoNum type="arabicPeriod"/>
            </a:pPr>
            <a:r>
              <a:rPr lang="en-US" sz="1400" dirty="0"/>
              <a:t>If routed to the Clinical Impression form, use this form to enter data on </a:t>
            </a:r>
            <a:r>
              <a:rPr lang="en-US" sz="1400" b="1" dirty="0"/>
              <a:t>known infections and hospital-associated infections </a:t>
            </a:r>
            <a:r>
              <a:rPr lang="en-US" sz="1400" dirty="0"/>
              <a:t>that the patient is currently being treated for</a:t>
            </a:r>
          </a:p>
          <a:p>
            <a:pPr marL="342900" indent="-342900">
              <a:buFont typeface="+mj-lt"/>
              <a:buAutoNum type="arabicPeriod"/>
            </a:pPr>
            <a:endParaRPr lang="en-US" sz="1400" b="1" dirty="0"/>
          </a:p>
          <a:p>
            <a:pPr marL="75600" lvl="4"/>
            <a:endParaRPr lang="en-US" sz="1400" dirty="0"/>
          </a:p>
          <a:p>
            <a:pPr marL="418500" lvl="4" indent="-342900">
              <a:buFont typeface="+mj-lt"/>
              <a:buAutoNum type="arabicPeriod" startAt="2"/>
            </a:pPr>
            <a:r>
              <a:rPr lang="en-US" sz="1400" dirty="0"/>
              <a:t>For each of the two questions, select all infections or hospital-associated infections that the patient is known to have and is being treated for</a:t>
            </a:r>
          </a:p>
          <a:p>
            <a:pPr marL="418500" lvl="4" indent="-342900">
              <a:buFont typeface="+mj-lt"/>
              <a:buAutoNum type="arabicPeriod" startAt="2"/>
            </a:pPr>
            <a:endParaRPr lang="en-US" sz="1300" dirty="0"/>
          </a:p>
          <a:p>
            <a:pPr marL="342900" lvl="1" indent="-342900">
              <a:buFont typeface="+mj-lt"/>
              <a:buAutoNum type="arabicPeriod" startAt="2"/>
            </a:pPr>
            <a:endParaRPr lang="en-US" sz="1200" dirty="0"/>
          </a:p>
          <a:p>
            <a:r>
              <a:rPr lang="en-US" sz="1200" dirty="0">
                <a:solidFill>
                  <a:srgbClr val="C00000"/>
                </a:solidFill>
              </a:rPr>
              <a:t>Data collectors do not need to make this determination and should only record if the information is available in the medical record.  If not, click “unable to determine”</a:t>
            </a:r>
          </a:p>
          <a:p>
            <a:endParaRPr lang="en-US" sz="1200" dirty="0"/>
          </a:p>
          <a:p>
            <a:endParaRPr lang="en-US" sz="1200" dirty="0"/>
          </a:p>
          <a:p>
            <a:endParaRPr lang="en-US" sz="1200" dirty="0"/>
          </a:p>
        </p:txBody>
      </p:sp>
      <p:pic>
        <p:nvPicPr>
          <p:cNvPr id="8" name="Picture 7">
            <a:extLst>
              <a:ext uri="{FF2B5EF4-FFF2-40B4-BE49-F238E27FC236}">
                <a16:creationId xmlns:a16="http://schemas.microsoft.com/office/drawing/2014/main" id="{4A546651-6957-3487-F378-5C81FAAC16CB}"/>
              </a:ext>
            </a:extLst>
          </p:cNvPr>
          <p:cNvPicPr>
            <a:picLocks noChangeAspect="1"/>
          </p:cNvPicPr>
          <p:nvPr/>
        </p:nvPicPr>
        <p:blipFill>
          <a:blip r:embed="rId3"/>
          <a:stretch>
            <a:fillRect/>
          </a:stretch>
        </p:blipFill>
        <p:spPr>
          <a:xfrm>
            <a:off x="4289778" y="1588983"/>
            <a:ext cx="7641519" cy="4122226"/>
          </a:xfrm>
          <a:prstGeom prst="rect">
            <a:avLst/>
          </a:prstGeom>
          <a:ln w="19050">
            <a:solidFill>
              <a:srgbClr val="546DB4"/>
            </a:solidFill>
          </a:ln>
        </p:spPr>
      </p:pic>
    </p:spTree>
    <p:extLst>
      <p:ext uri="{BB962C8B-B14F-4D97-AF65-F5344CB8AC3E}">
        <p14:creationId xmlns:p14="http://schemas.microsoft.com/office/powerpoint/2010/main" val="130040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Enter Patient Record data</a:t>
            </a:r>
            <a:endParaRPr lang="en-US" sz="2000" dirty="0"/>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2913273" y="3250717"/>
            <a:ext cx="2563548" cy="4865884"/>
          </a:xfrm>
        </p:spPr>
        <p:txBody>
          <a:bodyPr>
            <a:normAutofit/>
          </a:bodyPr>
          <a:lstStyle/>
          <a:p>
            <a:r>
              <a:rPr lang="en-US" sz="2000" dirty="0"/>
              <a:t>For some patients, data entry will stop here. These patients do not need further evaluation for specific infections</a:t>
            </a:r>
            <a:endParaRPr lang="en-US" sz="2400" dirty="0"/>
          </a:p>
        </p:txBody>
      </p:sp>
      <p:sp>
        <p:nvSpPr>
          <p:cNvPr id="4" name="Content Placeholder 2">
            <a:extLst>
              <a:ext uri="{FF2B5EF4-FFF2-40B4-BE49-F238E27FC236}">
                <a16:creationId xmlns:a16="http://schemas.microsoft.com/office/drawing/2014/main" id="{8F5D2E3F-AB13-7008-7714-5B5AA42CB599}"/>
              </a:ext>
            </a:extLst>
          </p:cNvPr>
          <p:cNvSpPr txBox="1">
            <a:spLocks/>
          </p:cNvSpPr>
          <p:nvPr/>
        </p:nvSpPr>
        <p:spPr>
          <a:xfrm>
            <a:off x="5965788" y="1674615"/>
            <a:ext cx="5294402" cy="31522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endParaRPr lang="en-US" sz="1400">
              <a:solidFill>
                <a:srgbClr val="FF0000"/>
              </a:solidFill>
            </a:endParaRPr>
          </a:p>
          <a:p>
            <a:pPr lvl="4" indent="0">
              <a:buFont typeface="Verdana" panose="020B0604030504040204" pitchFamily="34" charset="0"/>
              <a:buNone/>
            </a:pPr>
            <a:endParaRPr lang="en-US" sz="1600"/>
          </a:p>
          <a:p>
            <a:endParaRPr lang="en-US" sz="1600"/>
          </a:p>
          <a:p>
            <a:pPr marL="514350" indent="-514350">
              <a:buFont typeface="+mj-lt"/>
              <a:buAutoNum type="arabicPeriod"/>
            </a:pPr>
            <a:endParaRPr lang="en-US" sz="1600"/>
          </a:p>
          <a:p>
            <a:endParaRPr lang="en-US" sz="1600"/>
          </a:p>
        </p:txBody>
      </p:sp>
      <p:sp>
        <p:nvSpPr>
          <p:cNvPr id="9" name="Content Placeholder 2">
            <a:extLst>
              <a:ext uri="{FF2B5EF4-FFF2-40B4-BE49-F238E27FC236}">
                <a16:creationId xmlns:a16="http://schemas.microsoft.com/office/drawing/2014/main" id="{2C37B5E1-85AF-8657-3326-B94661E7252D}"/>
              </a:ext>
            </a:extLst>
          </p:cNvPr>
          <p:cNvSpPr txBox="1">
            <a:spLocks/>
          </p:cNvSpPr>
          <p:nvPr/>
        </p:nvSpPr>
        <p:spPr>
          <a:xfrm>
            <a:off x="9131991" y="2843647"/>
            <a:ext cx="3060009" cy="486588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800" dirty="0"/>
              <a:t>For some patients, data entry will continue with One or multiple additional forms</a:t>
            </a:r>
          </a:p>
          <a:p>
            <a:pPr marL="285750" indent="-285750">
              <a:buFont typeface="Arial" panose="020B0604020202020204" pitchFamily="34" charset="0"/>
              <a:buChar char="•"/>
            </a:pPr>
            <a:r>
              <a:rPr lang="en-US" sz="1800" dirty="0"/>
              <a:t>Pneumonia Evaluation</a:t>
            </a:r>
          </a:p>
          <a:p>
            <a:pPr marL="285750" indent="-285750">
              <a:buFont typeface="Arial" panose="020B0604020202020204" pitchFamily="34" charset="0"/>
              <a:buChar char="•"/>
            </a:pPr>
            <a:r>
              <a:rPr lang="en-US" sz="1800" dirty="0"/>
              <a:t>UTI Evaluation</a:t>
            </a:r>
          </a:p>
          <a:p>
            <a:pPr marL="285750" indent="-285750">
              <a:buFont typeface="Arial" panose="020B0604020202020204" pitchFamily="34" charset="0"/>
              <a:buChar char="•"/>
            </a:pPr>
            <a:r>
              <a:rPr lang="en-US" sz="1800" dirty="0"/>
              <a:t>BSI Evaluation</a:t>
            </a:r>
          </a:p>
          <a:p>
            <a:pPr marL="285750" indent="-285750">
              <a:buFont typeface="Arial" panose="020B0604020202020204" pitchFamily="34" charset="0"/>
              <a:buChar char="•"/>
            </a:pPr>
            <a:r>
              <a:rPr lang="en-US" sz="1800" dirty="0"/>
              <a:t>SSI Evaluation</a:t>
            </a:r>
          </a:p>
        </p:txBody>
      </p:sp>
      <p:pic>
        <p:nvPicPr>
          <p:cNvPr id="7" name="Picture 6">
            <a:extLst>
              <a:ext uri="{FF2B5EF4-FFF2-40B4-BE49-F238E27FC236}">
                <a16:creationId xmlns:a16="http://schemas.microsoft.com/office/drawing/2014/main" id="{517DAB62-FE2F-EA5A-50A6-88292F3636A6}"/>
              </a:ext>
            </a:extLst>
          </p:cNvPr>
          <p:cNvPicPr>
            <a:picLocks noChangeAspect="1"/>
          </p:cNvPicPr>
          <p:nvPr/>
        </p:nvPicPr>
        <p:blipFill>
          <a:blip r:embed="rId3"/>
          <a:stretch>
            <a:fillRect/>
          </a:stretch>
        </p:blipFill>
        <p:spPr>
          <a:xfrm>
            <a:off x="244704" y="1128889"/>
            <a:ext cx="2346244" cy="5588000"/>
          </a:xfrm>
          <a:prstGeom prst="rect">
            <a:avLst/>
          </a:prstGeom>
          <a:ln>
            <a:solidFill>
              <a:srgbClr val="546DB4"/>
            </a:solidFill>
          </a:ln>
        </p:spPr>
      </p:pic>
      <p:pic>
        <p:nvPicPr>
          <p:cNvPr id="10" name="Picture 9">
            <a:extLst>
              <a:ext uri="{FF2B5EF4-FFF2-40B4-BE49-F238E27FC236}">
                <a16:creationId xmlns:a16="http://schemas.microsoft.com/office/drawing/2014/main" id="{196AF649-851D-F34A-CCA3-4193FB96E7F3}"/>
              </a:ext>
            </a:extLst>
          </p:cNvPr>
          <p:cNvPicPr>
            <a:picLocks noChangeAspect="1"/>
          </p:cNvPicPr>
          <p:nvPr/>
        </p:nvPicPr>
        <p:blipFill>
          <a:blip r:embed="rId4"/>
          <a:stretch>
            <a:fillRect/>
          </a:stretch>
        </p:blipFill>
        <p:spPr>
          <a:xfrm>
            <a:off x="6132430" y="1224845"/>
            <a:ext cx="2480559" cy="5492044"/>
          </a:xfrm>
          <a:prstGeom prst="rect">
            <a:avLst/>
          </a:prstGeom>
          <a:ln>
            <a:solidFill>
              <a:srgbClr val="546DB4"/>
            </a:solidFill>
          </a:ln>
        </p:spPr>
      </p:pic>
      <p:cxnSp>
        <p:nvCxnSpPr>
          <p:cNvPr id="6" name="Straight Connector 5">
            <a:extLst>
              <a:ext uri="{FF2B5EF4-FFF2-40B4-BE49-F238E27FC236}">
                <a16:creationId xmlns:a16="http://schemas.microsoft.com/office/drawing/2014/main" id="{69D0B408-AD17-10B1-3C8D-399CE82B907D}"/>
              </a:ext>
            </a:extLst>
          </p:cNvPr>
          <p:cNvCxnSpPr>
            <a:cxnSpLocks/>
          </p:cNvCxnSpPr>
          <p:nvPr/>
        </p:nvCxnSpPr>
        <p:spPr>
          <a:xfrm>
            <a:off x="244704" y="4584700"/>
            <a:ext cx="23462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9C5644C7-C4A6-9795-98BE-13E59833C10C}"/>
              </a:ext>
            </a:extLst>
          </p:cNvPr>
          <p:cNvSpPr/>
          <p:nvPr/>
        </p:nvSpPr>
        <p:spPr>
          <a:xfrm>
            <a:off x="8743830" y="4610100"/>
            <a:ext cx="147234" cy="15875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057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682F3E-2CEB-1B51-B70B-82D2122DD365}"/>
              </a:ext>
            </a:extLst>
          </p:cNvPr>
          <p:cNvPicPr>
            <a:picLocks noChangeAspect="1"/>
          </p:cNvPicPr>
          <p:nvPr/>
        </p:nvPicPr>
        <p:blipFill rotWithShape="1">
          <a:blip r:embed="rId3"/>
          <a:srcRect b="28608"/>
          <a:stretch/>
        </p:blipFill>
        <p:spPr>
          <a:xfrm>
            <a:off x="3839767" y="1776004"/>
            <a:ext cx="8117142" cy="3563509"/>
          </a:xfrm>
          <a:prstGeom prst="rect">
            <a:avLst/>
          </a:prstGeom>
          <a:ln w="19050">
            <a:solidFill>
              <a:srgbClr val="546DB4"/>
            </a:solidFill>
          </a:ln>
        </p:spPr>
      </p:pic>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Enter Patient Record data </a:t>
            </a:r>
            <a:r>
              <a:rPr lang="en-US" sz="2000"/>
              <a:t>– HAI Classification data &amp; Event Date </a:t>
            </a:r>
            <a:r>
              <a:rPr lang="en-US"/>
              <a:t> </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235091" y="1625693"/>
            <a:ext cx="3264465" cy="4374407"/>
          </a:xfrm>
        </p:spPr>
        <p:txBody>
          <a:bodyPr>
            <a:noAutofit/>
          </a:bodyPr>
          <a:lstStyle/>
          <a:p>
            <a:pPr marL="514350" indent="-514350">
              <a:buFont typeface="+mj-lt"/>
              <a:buAutoNum type="arabicPeriod"/>
            </a:pPr>
            <a:r>
              <a:rPr lang="en-US" sz="1400" dirty="0"/>
              <a:t>If the patient meets criteria for further review for a specific infection, you will be sent to enter additional</a:t>
            </a:r>
            <a:r>
              <a:rPr lang="en-US" sz="1400" b="1" dirty="0"/>
              <a:t> HAI Classification</a:t>
            </a:r>
            <a:r>
              <a:rPr lang="en-US" sz="1400" dirty="0"/>
              <a:t> data for each of these infections</a:t>
            </a:r>
          </a:p>
          <a:p>
            <a:pPr marL="514350" indent="-514350">
              <a:buFont typeface="+mj-lt"/>
              <a:buAutoNum type="arabicPeriod"/>
            </a:pPr>
            <a:r>
              <a:rPr lang="en-US" sz="1400" dirty="0"/>
              <a:t>These forms primarily focus on the presence of signs or symptoms. </a:t>
            </a:r>
          </a:p>
          <a:p>
            <a:pPr marL="514350" indent="-514350">
              <a:buFont typeface="+mj-lt"/>
              <a:buAutoNum type="arabicPeriod"/>
            </a:pPr>
            <a:r>
              <a:rPr lang="en-US" sz="1400" dirty="0"/>
              <a:t>The system will automatically calculate an event date for each disease and display it at the top of each disease form along with information on how the event date was calculated</a:t>
            </a:r>
          </a:p>
          <a:p>
            <a:pPr lvl="4" indent="0">
              <a:buNone/>
            </a:pPr>
            <a:endParaRPr lang="en-US" sz="1600" dirty="0"/>
          </a:p>
          <a:p>
            <a:pPr marL="342900" lvl="1" indent="-342900">
              <a:buFont typeface="+mj-lt"/>
              <a:buAutoNum type="arabicPeriod" startAt="2"/>
            </a:pPr>
            <a:endParaRPr lang="en-US" sz="1600" dirty="0"/>
          </a:p>
          <a:p>
            <a:endParaRPr lang="en-US" sz="1600" dirty="0"/>
          </a:p>
          <a:p>
            <a:endParaRPr lang="en-US" sz="1600" dirty="0"/>
          </a:p>
          <a:p>
            <a:endParaRPr lang="en-US" sz="1600" dirty="0"/>
          </a:p>
        </p:txBody>
      </p:sp>
      <p:sp>
        <p:nvSpPr>
          <p:cNvPr id="8" name="Rectangle: Rounded Corners 7">
            <a:extLst>
              <a:ext uri="{FF2B5EF4-FFF2-40B4-BE49-F238E27FC236}">
                <a16:creationId xmlns:a16="http://schemas.microsoft.com/office/drawing/2014/main" id="{A033261B-5BCA-9691-CB0F-89C4EEBEFE94}"/>
              </a:ext>
            </a:extLst>
          </p:cNvPr>
          <p:cNvSpPr/>
          <p:nvPr/>
        </p:nvSpPr>
        <p:spPr bwMode="gray">
          <a:xfrm>
            <a:off x="4973087" y="2157777"/>
            <a:ext cx="1450291" cy="357943"/>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0564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Enter Patient Record data </a:t>
            </a:r>
            <a:r>
              <a:rPr lang="en-US" sz="2000"/>
              <a:t>– HAI Classification data &amp; Event Date </a:t>
            </a:r>
            <a:r>
              <a:rPr lang="en-US"/>
              <a:t> </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223802" y="1725901"/>
            <a:ext cx="3095131" cy="4374407"/>
          </a:xfrm>
        </p:spPr>
        <p:txBody>
          <a:bodyPr>
            <a:noAutofit/>
          </a:bodyPr>
          <a:lstStyle/>
          <a:p>
            <a:pPr marL="514350" indent="-514350">
              <a:buFont typeface="+mj-lt"/>
              <a:buAutoNum type="arabicPeriod"/>
            </a:pPr>
            <a:r>
              <a:rPr lang="en-US" sz="1200" dirty="0"/>
              <a:t>For each symptom displayed in the form, the data collector should mark whether that symptom is present during </a:t>
            </a:r>
            <a:r>
              <a:rPr lang="en-US" sz="1200" b="1" dirty="0"/>
              <a:t>two separate time periods:</a:t>
            </a:r>
          </a:p>
          <a:p>
            <a:pPr marL="870750" lvl="3" indent="-514350"/>
            <a:r>
              <a:rPr lang="en-US" sz="1200" b="1" dirty="0"/>
              <a:t>Event date or the day before the event date</a:t>
            </a:r>
          </a:p>
          <a:p>
            <a:pPr marL="870750" lvl="3" indent="-514350"/>
            <a:r>
              <a:rPr lang="en-US" sz="1200" b="1" dirty="0"/>
              <a:t>Admission date or the day after the admission date</a:t>
            </a:r>
          </a:p>
          <a:p>
            <a:pPr marL="514350" indent="-514350">
              <a:buFont typeface="+mj-lt"/>
              <a:buAutoNum type="arabicPeriod"/>
            </a:pPr>
            <a:r>
              <a:rPr lang="en-US" sz="1200" dirty="0"/>
              <a:t>Select “No” if symptoms are recorded but the described symptom is not present, select “unknown” if no symptoms are recorded </a:t>
            </a:r>
          </a:p>
          <a:p>
            <a:pPr marL="818550" lvl="4" indent="-285750">
              <a:buFont typeface="Wingdings" panose="05000000000000000000" pitchFamily="2" charset="2"/>
              <a:buChar char="§"/>
            </a:pPr>
            <a:endParaRPr lang="en-US" sz="1400" dirty="0"/>
          </a:p>
          <a:p>
            <a:pPr marL="342900" lvl="1" indent="-342900">
              <a:buFont typeface="+mj-lt"/>
              <a:buAutoNum type="arabicPeriod" startAt="2"/>
            </a:pPr>
            <a:endParaRPr lang="en-US" sz="1400" dirty="0"/>
          </a:p>
          <a:p>
            <a:endParaRPr lang="en-US" sz="1400" dirty="0"/>
          </a:p>
          <a:p>
            <a:endParaRPr lang="en-US" sz="1400" dirty="0"/>
          </a:p>
          <a:p>
            <a:endParaRPr lang="en-US" sz="1400" dirty="0"/>
          </a:p>
        </p:txBody>
      </p:sp>
      <p:pic>
        <p:nvPicPr>
          <p:cNvPr id="5" name="Picture 4">
            <a:extLst>
              <a:ext uri="{FF2B5EF4-FFF2-40B4-BE49-F238E27FC236}">
                <a16:creationId xmlns:a16="http://schemas.microsoft.com/office/drawing/2014/main" id="{AAAF436C-5765-9FFF-0C35-598EC65592D3}"/>
              </a:ext>
            </a:extLst>
          </p:cNvPr>
          <p:cNvPicPr>
            <a:picLocks noChangeAspect="1"/>
          </p:cNvPicPr>
          <p:nvPr/>
        </p:nvPicPr>
        <p:blipFill>
          <a:blip r:embed="rId3"/>
          <a:stretch>
            <a:fillRect/>
          </a:stretch>
        </p:blipFill>
        <p:spPr>
          <a:xfrm>
            <a:off x="3570851" y="1571775"/>
            <a:ext cx="8397347" cy="4374407"/>
          </a:xfrm>
          <a:prstGeom prst="rect">
            <a:avLst/>
          </a:prstGeom>
          <a:ln w="19050">
            <a:solidFill>
              <a:srgbClr val="546DB4"/>
            </a:solidFill>
          </a:ln>
        </p:spPr>
      </p:pic>
    </p:spTree>
    <p:extLst>
      <p:ext uri="{BB962C8B-B14F-4D97-AF65-F5344CB8AC3E}">
        <p14:creationId xmlns:p14="http://schemas.microsoft.com/office/powerpoint/2010/main" val="420892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Survey Submission Page - </a:t>
            </a:r>
            <a:r>
              <a:rPr lang="en-US" sz="2800"/>
              <a:t>Review and Submit Data</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116604" y="1228686"/>
            <a:ext cx="3361434" cy="5311813"/>
          </a:xfrm>
        </p:spPr>
        <p:txBody>
          <a:bodyPr>
            <a:normAutofit/>
          </a:bodyPr>
          <a:lstStyle/>
          <a:p>
            <a:endParaRPr lang="en-US" sz="2000" dirty="0"/>
          </a:p>
          <a:p>
            <a:pPr marL="514350" indent="-514350">
              <a:buFont typeface="+mj-lt"/>
              <a:buAutoNum type="arabicPeriod"/>
            </a:pPr>
            <a:r>
              <a:rPr lang="en-US" sz="1500" dirty="0">
                <a:effectLst/>
                <a:ea typeface="Calibri" panose="020F0502020204030204" pitchFamily="34" charset="0"/>
              </a:rPr>
              <a:t>The </a:t>
            </a:r>
            <a:r>
              <a:rPr lang="en-US" sz="1500" b="1" dirty="0">
                <a:effectLst/>
                <a:ea typeface="Calibri" panose="020F0502020204030204" pitchFamily="34" charset="0"/>
              </a:rPr>
              <a:t>Survey Submission</a:t>
            </a:r>
            <a:r>
              <a:rPr lang="en-US" sz="1500" dirty="0">
                <a:effectLst/>
                <a:ea typeface="Calibri" panose="020F0502020204030204" pitchFamily="34" charset="0"/>
              </a:rPr>
              <a:t> page is the final page of the survey, which allows you to review your responses. </a:t>
            </a:r>
          </a:p>
          <a:p>
            <a:pPr marL="514350" indent="-514350">
              <a:buFont typeface="+mj-lt"/>
              <a:buAutoNum type="arabicPeriod"/>
            </a:pPr>
            <a:r>
              <a:rPr lang="en-US" sz="1500" dirty="0">
                <a:effectLst/>
                <a:ea typeface="Calibri" panose="020F0502020204030204" pitchFamily="34" charset="0"/>
              </a:rPr>
              <a:t>Carefully review your answers to ensure the responses are accurate.  </a:t>
            </a:r>
          </a:p>
          <a:p>
            <a:pPr marL="514350" indent="-514350">
              <a:buFont typeface="+mj-lt"/>
              <a:buAutoNum type="arabicPeriod"/>
            </a:pPr>
            <a:r>
              <a:rPr lang="en-US" sz="1500" dirty="0">
                <a:ea typeface="Calibri" panose="020F0502020204030204" pitchFamily="34" charset="0"/>
              </a:rPr>
              <a:t>You may:</a:t>
            </a:r>
          </a:p>
          <a:p>
            <a:pPr marL="1047150" lvl="4" indent="-514350"/>
            <a:r>
              <a:rPr lang="en-US" sz="1200" b="1" dirty="0">
                <a:effectLst/>
                <a:ea typeface="Calibri" panose="020F0502020204030204" pitchFamily="34" charset="0"/>
              </a:rPr>
              <a:t>Save and exit with</a:t>
            </a:r>
            <a:r>
              <a:rPr lang="en-US" sz="1200" b="1" dirty="0">
                <a:ea typeface="Calibri" panose="020F0502020204030204" pitchFamily="34" charset="0"/>
              </a:rPr>
              <a:t>out submitting: </a:t>
            </a:r>
            <a:r>
              <a:rPr lang="en-US" sz="1200" dirty="0">
                <a:ea typeface="Calibri" panose="020F0502020204030204" pitchFamily="34" charset="0"/>
              </a:rPr>
              <a:t>if all fields are complete, this will mark the record as “</a:t>
            </a:r>
            <a:r>
              <a:rPr lang="en-US" sz="1200" b="1" dirty="0">
                <a:ea typeface="Calibri" panose="020F0502020204030204" pitchFamily="34" charset="0"/>
              </a:rPr>
              <a:t>complete</a:t>
            </a:r>
            <a:r>
              <a:rPr lang="en-US" sz="1200" dirty="0">
                <a:ea typeface="Calibri" panose="020F0502020204030204" pitchFamily="34" charset="0"/>
              </a:rPr>
              <a:t>”</a:t>
            </a:r>
          </a:p>
          <a:p>
            <a:pPr marL="1047150" lvl="4" indent="-514350"/>
            <a:r>
              <a:rPr lang="en-US" sz="1200" b="1" dirty="0">
                <a:effectLst/>
                <a:ea typeface="Calibri" panose="020F0502020204030204" pitchFamily="34" charset="0"/>
              </a:rPr>
              <a:t>Submit:</a:t>
            </a:r>
            <a:r>
              <a:rPr lang="en-US" sz="1200" dirty="0">
                <a:effectLst/>
                <a:ea typeface="Calibri" panose="020F0502020204030204" pitchFamily="34" charset="0"/>
              </a:rPr>
              <a:t> This will mark the record as “</a:t>
            </a:r>
            <a:r>
              <a:rPr lang="en-US" sz="1200" b="1" dirty="0">
                <a:effectLst/>
                <a:ea typeface="Calibri" panose="020F0502020204030204" pitchFamily="34" charset="0"/>
              </a:rPr>
              <a:t>submitted</a:t>
            </a:r>
            <a:r>
              <a:rPr lang="en-US" sz="1200" dirty="0">
                <a:effectLst/>
                <a:ea typeface="Calibri" panose="020F0502020204030204" pitchFamily="34" charset="0"/>
              </a:rPr>
              <a:t>”</a:t>
            </a:r>
          </a:p>
          <a:p>
            <a:endParaRPr lang="en-US" sz="1600" dirty="0"/>
          </a:p>
          <a:p>
            <a:endParaRPr lang="en-US" sz="1800" dirty="0"/>
          </a:p>
          <a:p>
            <a:endParaRPr lang="en-US" sz="1800" dirty="0"/>
          </a:p>
          <a:p>
            <a:endParaRPr lang="en-US" sz="1800" dirty="0"/>
          </a:p>
        </p:txBody>
      </p:sp>
      <p:pic>
        <p:nvPicPr>
          <p:cNvPr id="6" name="Picture 5">
            <a:extLst>
              <a:ext uri="{FF2B5EF4-FFF2-40B4-BE49-F238E27FC236}">
                <a16:creationId xmlns:a16="http://schemas.microsoft.com/office/drawing/2014/main" id="{1190BD12-33F9-108C-E047-C9C0087C088F}"/>
              </a:ext>
            </a:extLst>
          </p:cNvPr>
          <p:cNvPicPr>
            <a:picLocks noChangeAspect="1"/>
          </p:cNvPicPr>
          <p:nvPr/>
        </p:nvPicPr>
        <p:blipFill>
          <a:blip r:embed="rId3"/>
          <a:stretch>
            <a:fillRect/>
          </a:stretch>
        </p:blipFill>
        <p:spPr>
          <a:xfrm>
            <a:off x="3756188" y="1568795"/>
            <a:ext cx="8319208" cy="4287102"/>
          </a:xfrm>
          <a:prstGeom prst="rect">
            <a:avLst/>
          </a:prstGeom>
          <a:ln w="19050">
            <a:solidFill>
              <a:srgbClr val="546DB4"/>
            </a:solidFill>
          </a:ln>
        </p:spPr>
      </p:pic>
      <p:sp>
        <p:nvSpPr>
          <p:cNvPr id="7" name="Rectangle: Rounded Corners 6">
            <a:extLst>
              <a:ext uri="{FF2B5EF4-FFF2-40B4-BE49-F238E27FC236}">
                <a16:creationId xmlns:a16="http://schemas.microsoft.com/office/drawing/2014/main" id="{C15600A4-30F1-81B1-2C4E-49C0204B5B4E}"/>
              </a:ext>
            </a:extLst>
          </p:cNvPr>
          <p:cNvSpPr/>
          <p:nvPr/>
        </p:nvSpPr>
        <p:spPr bwMode="gray">
          <a:xfrm>
            <a:off x="3657600" y="5454448"/>
            <a:ext cx="1783644" cy="596395"/>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Rectangle: Rounded Corners 7">
            <a:extLst>
              <a:ext uri="{FF2B5EF4-FFF2-40B4-BE49-F238E27FC236}">
                <a16:creationId xmlns:a16="http://schemas.microsoft.com/office/drawing/2014/main" id="{348DA741-BC16-44A3-1FA9-303B7DAC5313}"/>
              </a:ext>
            </a:extLst>
          </p:cNvPr>
          <p:cNvSpPr/>
          <p:nvPr/>
        </p:nvSpPr>
        <p:spPr bwMode="gray">
          <a:xfrm>
            <a:off x="11332431" y="5464383"/>
            <a:ext cx="786507" cy="49615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7271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6D031-2BF3-1B4F-79F9-4C1925C18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7A55A-3AFB-4601-DEA6-9E4F5D253358}"/>
              </a:ext>
            </a:extLst>
          </p:cNvPr>
          <p:cNvSpPr>
            <a:spLocks noGrp="1"/>
          </p:cNvSpPr>
          <p:nvPr>
            <p:ph type="title"/>
          </p:nvPr>
        </p:nvSpPr>
        <p:spPr/>
        <p:txBody>
          <a:bodyPr/>
          <a:lstStyle/>
          <a:p>
            <a:r>
              <a:rPr lang="en-US" dirty="0"/>
              <a:t>Survey Submission</a:t>
            </a:r>
            <a:endParaRPr lang="en-US" sz="2800" dirty="0"/>
          </a:p>
        </p:txBody>
      </p:sp>
      <p:sp>
        <p:nvSpPr>
          <p:cNvPr id="13" name="Text Placeholder 2">
            <a:extLst>
              <a:ext uri="{FF2B5EF4-FFF2-40B4-BE49-F238E27FC236}">
                <a16:creationId xmlns:a16="http://schemas.microsoft.com/office/drawing/2014/main" id="{A8FAA5A1-CFEC-B420-7ECF-AAAC649AEDBE}"/>
              </a:ext>
            </a:extLst>
          </p:cNvPr>
          <p:cNvSpPr txBox="1">
            <a:spLocks/>
          </p:cNvSpPr>
          <p:nvPr/>
        </p:nvSpPr>
        <p:spPr bwMode="auto">
          <a:xfrm>
            <a:off x="609600" y="1773172"/>
            <a:ext cx="109728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9" marR="0" lvl="0" indent="0" algn="l" defTabSz="914400" rtl="0" eaLnBrk="0" fontAlgn="base" latinLnBrk="0" hangingPunct="0">
              <a:lnSpc>
                <a:spcPct val="107000"/>
              </a:lnSpc>
              <a:spcBef>
                <a:spcPts val="0"/>
              </a:spcBef>
              <a:spcAft>
                <a:spcPts val="0"/>
              </a:spcAft>
              <a:buClr>
                <a:srgbClr val="005DAA"/>
              </a:buClr>
              <a:buSzTx/>
              <a:buFont typeface="Wingdings" panose="05000000000000000000" pitchFamily="2" charset="2"/>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Patient records in the app have three states:</a:t>
            </a: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0AE29107-E75D-0B81-8CA1-1B1154459FAB}"/>
              </a:ext>
            </a:extLst>
          </p:cNvPr>
          <p:cNvSpPr/>
          <p:nvPr/>
        </p:nvSpPr>
        <p:spPr>
          <a:xfrm>
            <a:off x="847743" y="2979689"/>
            <a:ext cx="3011214" cy="1945746"/>
          </a:xfrm>
          <a:prstGeom prst="rect">
            <a:avLst/>
          </a:prstGeom>
          <a:solidFill>
            <a:srgbClr val="9A3B26">
              <a:lumMod val="20000"/>
              <a:lumOff val="8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Incomplete: </a:t>
            </a:r>
            <a:b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not all fields are complete</a:t>
            </a:r>
          </a:p>
        </p:txBody>
      </p:sp>
      <p:sp>
        <p:nvSpPr>
          <p:cNvPr id="15" name="Rectangle 14">
            <a:extLst>
              <a:ext uri="{FF2B5EF4-FFF2-40B4-BE49-F238E27FC236}">
                <a16:creationId xmlns:a16="http://schemas.microsoft.com/office/drawing/2014/main" id="{8FBFE269-24D4-4D29-CC46-F13BD67D5220}"/>
              </a:ext>
            </a:extLst>
          </p:cNvPr>
          <p:cNvSpPr/>
          <p:nvPr/>
        </p:nvSpPr>
        <p:spPr>
          <a:xfrm>
            <a:off x="4590393" y="2979688"/>
            <a:ext cx="3011214" cy="1945746"/>
          </a:xfrm>
          <a:prstGeom prst="rect">
            <a:avLst/>
          </a:prstGeom>
          <a:solidFill>
            <a:srgbClr val="FFC000">
              <a:lumMod val="40000"/>
              <a:lumOff val="6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Complete: </a:t>
            </a:r>
            <a:b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 fields are complete</a:t>
            </a:r>
          </a:p>
        </p:txBody>
      </p:sp>
      <p:sp>
        <p:nvSpPr>
          <p:cNvPr id="16" name="Rectangle 15">
            <a:extLst>
              <a:ext uri="{FF2B5EF4-FFF2-40B4-BE49-F238E27FC236}">
                <a16:creationId xmlns:a16="http://schemas.microsoft.com/office/drawing/2014/main" id="{872966D2-CC6D-81A5-0F46-BD555B1E45EE}"/>
              </a:ext>
            </a:extLst>
          </p:cNvPr>
          <p:cNvSpPr/>
          <p:nvPr/>
        </p:nvSpPr>
        <p:spPr>
          <a:xfrm>
            <a:off x="8333043" y="2979688"/>
            <a:ext cx="3011214" cy="1945746"/>
          </a:xfrm>
          <a:prstGeom prst="rect">
            <a:avLst/>
          </a:prstGeom>
          <a:solidFill>
            <a:srgbClr val="4983F2">
              <a:lumMod val="40000"/>
              <a:lumOff val="6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Submitted: </a:t>
            </a:r>
            <a:b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 fields are complete </a:t>
            </a:r>
            <a:r>
              <a:rPr kumimoji="0" lang="en-US" sz="2400" b="0" i="0" u="none" strike="noStrike" kern="0" cap="none" spc="0" normalizeH="0" baseline="0" noProof="0" dirty="0">
                <a:ln>
                  <a:noFill/>
                </a:ln>
                <a:solidFill>
                  <a:srgbClr val="000000"/>
                </a:solidFill>
                <a:effectLst/>
                <a:uLnTx/>
                <a:uFillTx/>
                <a:latin typeface="Myriad Web Pro"/>
                <a:ea typeface="Calibri" panose="020F0502020204030204" pitchFamily="34" charset="0"/>
                <a:cs typeface="Calibri" panose="020F0502020204030204" pitchFamily="34" charset="0"/>
              </a:rPr>
              <a:t>AND</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“submit” button has been pressed</a:t>
            </a:r>
            <a:endParaRPr kumimoji="0" lang="en-US" sz="2400" b="1" i="0" u="none" strike="noStrike" kern="0" cap="none" spc="0" normalizeH="0" baseline="0" noProof="0" dirty="0">
              <a:ln>
                <a:noFill/>
              </a:ln>
              <a:solidFill>
                <a:srgbClr val="000000"/>
              </a:solidFill>
              <a:effectLst/>
              <a:uLnTx/>
              <a:uFillTx/>
              <a:latin typeface="Myriad Web Pro"/>
              <a:ea typeface="+mn-ea"/>
              <a:cs typeface="+mn-cs"/>
            </a:endParaRPr>
          </a:p>
        </p:txBody>
      </p:sp>
      <p:sp>
        <p:nvSpPr>
          <p:cNvPr id="17" name="Arrow: Right 16">
            <a:extLst>
              <a:ext uri="{FF2B5EF4-FFF2-40B4-BE49-F238E27FC236}">
                <a16:creationId xmlns:a16="http://schemas.microsoft.com/office/drawing/2014/main" id="{B9711AC5-07B1-8E80-F0F3-C4F6B8BC693F}"/>
              </a:ext>
            </a:extLst>
          </p:cNvPr>
          <p:cNvSpPr/>
          <p:nvPr/>
        </p:nvSpPr>
        <p:spPr>
          <a:xfrm>
            <a:off x="3858957" y="3594542"/>
            <a:ext cx="731436" cy="488731"/>
          </a:xfrm>
          <a:prstGeom prst="rightArrow">
            <a:avLst/>
          </a:prstGeom>
          <a:solidFill>
            <a:srgbClr val="4983F2"/>
          </a:solidFill>
          <a:ln w="25400" cap="flat" cmpd="sng" algn="ctr">
            <a:solidFill>
              <a:srgbClr val="4983F2">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
        <p:nvSpPr>
          <p:cNvPr id="18" name="Arrow: Right 17">
            <a:extLst>
              <a:ext uri="{FF2B5EF4-FFF2-40B4-BE49-F238E27FC236}">
                <a16:creationId xmlns:a16="http://schemas.microsoft.com/office/drawing/2014/main" id="{364FC98B-28AB-552E-9D4A-2FDEBAE35D1B}"/>
              </a:ext>
            </a:extLst>
          </p:cNvPr>
          <p:cNvSpPr/>
          <p:nvPr/>
        </p:nvSpPr>
        <p:spPr>
          <a:xfrm>
            <a:off x="7601607" y="3594542"/>
            <a:ext cx="731436" cy="488731"/>
          </a:xfrm>
          <a:prstGeom prst="rightArrow">
            <a:avLst/>
          </a:prstGeom>
          <a:solidFill>
            <a:srgbClr val="4983F2"/>
          </a:solidFill>
          <a:ln w="25400" cap="flat" cmpd="sng" algn="ctr">
            <a:solidFill>
              <a:srgbClr val="4983F2">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220396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D77FF9-3064-CD2B-801B-6280865E9707}"/>
              </a:ext>
            </a:extLst>
          </p:cNvPr>
          <p:cNvPicPr>
            <a:picLocks noChangeAspect="1"/>
          </p:cNvPicPr>
          <p:nvPr/>
        </p:nvPicPr>
        <p:blipFill>
          <a:blip r:embed="rId3"/>
          <a:stretch>
            <a:fillRect/>
          </a:stretch>
        </p:blipFill>
        <p:spPr>
          <a:xfrm>
            <a:off x="3903350" y="1372794"/>
            <a:ext cx="8174350" cy="4870313"/>
          </a:xfrm>
          <a:prstGeom prst="rect">
            <a:avLst/>
          </a:prstGeom>
        </p:spPr>
      </p:pic>
      <p:sp>
        <p:nvSpPr>
          <p:cNvPr id="2" name="Title 1">
            <a:extLst>
              <a:ext uri="{FF2B5EF4-FFF2-40B4-BE49-F238E27FC236}">
                <a16:creationId xmlns:a16="http://schemas.microsoft.com/office/drawing/2014/main" id="{26BA20D0-1834-3BA0-DC79-A3DFEF0888EF}"/>
              </a:ext>
            </a:extLst>
          </p:cNvPr>
          <p:cNvSpPr>
            <a:spLocks noGrp="1"/>
          </p:cNvSpPr>
          <p:nvPr>
            <p:ph type="title"/>
          </p:nvPr>
        </p:nvSpPr>
        <p:spPr/>
        <p:txBody>
          <a:bodyPr/>
          <a:lstStyle/>
          <a:p>
            <a:r>
              <a:rPr lang="en-US" dirty="0"/>
              <a:t>Edit/Search Patient Records – </a:t>
            </a:r>
            <a:r>
              <a:rPr lang="en-US" sz="2800" dirty="0"/>
              <a:t>Patient Records Page</a:t>
            </a:r>
          </a:p>
        </p:txBody>
      </p:sp>
      <p:sp>
        <p:nvSpPr>
          <p:cNvPr id="7" name="Content Placeholder 2">
            <a:extLst>
              <a:ext uri="{FF2B5EF4-FFF2-40B4-BE49-F238E27FC236}">
                <a16:creationId xmlns:a16="http://schemas.microsoft.com/office/drawing/2014/main" id="{92527652-58B1-5DAD-07CD-BEE8BD44796D}"/>
              </a:ext>
            </a:extLst>
          </p:cNvPr>
          <p:cNvSpPr txBox="1">
            <a:spLocks/>
          </p:cNvSpPr>
          <p:nvPr/>
        </p:nvSpPr>
        <p:spPr>
          <a:xfrm>
            <a:off x="167986" y="1674615"/>
            <a:ext cx="3587464" cy="300000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a:pPr>
            <a:r>
              <a:rPr lang="en-US" sz="1400" dirty="0"/>
              <a:t>Data Collectors can edit or add patient data from their Patient Records page </a:t>
            </a:r>
          </a:p>
          <a:p>
            <a:pPr marL="514350" indent="-514350">
              <a:buFont typeface="+mj-lt"/>
              <a:buAutoNum type="arabicPeriod"/>
            </a:pPr>
            <a:r>
              <a:rPr lang="en-US" sz="1400" dirty="0"/>
              <a:t>Go to the Patient Records lookup section and click edit for the patient record you would like to edit. </a:t>
            </a:r>
          </a:p>
          <a:p>
            <a:pPr marL="870750" lvl="3" indent="-514350"/>
            <a:r>
              <a:rPr lang="en-US" sz="1400" dirty="0">
                <a:solidFill>
                  <a:srgbClr val="FF0000"/>
                </a:solidFill>
              </a:rPr>
              <a:t>Note: Patient records marked as “submitted” can still be edited</a:t>
            </a:r>
            <a:endParaRPr lang="en-US" sz="1400" dirty="0"/>
          </a:p>
          <a:p>
            <a:pPr marL="514350" indent="-514350">
              <a:buFont typeface="+mj-lt"/>
              <a:buAutoNum type="arabicPeriod"/>
            </a:pPr>
            <a:r>
              <a:rPr lang="en-US" sz="1400" dirty="0"/>
              <a:t>You may also </a:t>
            </a:r>
            <a:r>
              <a:rPr lang="en-US" sz="1400" b="1" dirty="0"/>
              <a:t>search</a:t>
            </a:r>
            <a:r>
              <a:rPr lang="en-US" sz="1400" dirty="0"/>
              <a:t> the patient records that you entered by clicking on the search icon.</a:t>
            </a:r>
          </a:p>
          <a:p>
            <a:pPr marL="818550" lvl="4" indent="-285750">
              <a:buFont typeface="Wingdings" panose="05000000000000000000" pitchFamily="2" charset="2"/>
              <a:buChar char="§"/>
            </a:pPr>
            <a:endParaRPr lang="en-US" sz="1400" dirty="0"/>
          </a:p>
          <a:p>
            <a:pPr marL="342900" lvl="1" indent="-342900">
              <a:buFont typeface="+mj-lt"/>
              <a:buAutoNum type="arabicPeriod" startAt="2"/>
            </a:pPr>
            <a:endParaRPr lang="en-US" sz="1400" dirty="0"/>
          </a:p>
          <a:p>
            <a:endParaRPr lang="en-US" sz="1400" dirty="0"/>
          </a:p>
          <a:p>
            <a:endParaRPr lang="en-US" sz="1400" dirty="0"/>
          </a:p>
          <a:p>
            <a:endParaRPr lang="en-US" sz="1400" dirty="0"/>
          </a:p>
        </p:txBody>
      </p:sp>
      <p:sp>
        <p:nvSpPr>
          <p:cNvPr id="10" name="Rectangle 9">
            <a:extLst>
              <a:ext uri="{FF2B5EF4-FFF2-40B4-BE49-F238E27FC236}">
                <a16:creationId xmlns:a16="http://schemas.microsoft.com/office/drawing/2014/main" id="{50A0FD58-6D55-EEBF-DFF2-CA3A59FD498B}"/>
              </a:ext>
            </a:extLst>
          </p:cNvPr>
          <p:cNvSpPr/>
          <p:nvPr/>
        </p:nvSpPr>
        <p:spPr bwMode="gray">
          <a:xfrm>
            <a:off x="10353607" y="1372794"/>
            <a:ext cx="1724093" cy="272142"/>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Rectangle: Rounded Corners 7">
            <a:extLst>
              <a:ext uri="{FF2B5EF4-FFF2-40B4-BE49-F238E27FC236}">
                <a16:creationId xmlns:a16="http://schemas.microsoft.com/office/drawing/2014/main" id="{998B9048-15E9-592D-7F95-DE34BA528A50}"/>
              </a:ext>
            </a:extLst>
          </p:cNvPr>
          <p:cNvSpPr/>
          <p:nvPr/>
        </p:nvSpPr>
        <p:spPr bwMode="gray">
          <a:xfrm>
            <a:off x="11443387" y="5036457"/>
            <a:ext cx="493927" cy="272143"/>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 name="Rectangle: Rounded Corners 2">
            <a:extLst>
              <a:ext uri="{FF2B5EF4-FFF2-40B4-BE49-F238E27FC236}">
                <a16:creationId xmlns:a16="http://schemas.microsoft.com/office/drawing/2014/main" id="{69372ECE-9FC8-E047-8D62-E6239CA33111}"/>
              </a:ext>
            </a:extLst>
          </p:cNvPr>
          <p:cNvSpPr/>
          <p:nvPr/>
        </p:nvSpPr>
        <p:spPr bwMode="gray">
          <a:xfrm>
            <a:off x="6595865" y="4311423"/>
            <a:ext cx="493927" cy="272143"/>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9962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D97BEA72-B423-483C-B8EF-78317B730937}"/>
              </a:ext>
            </a:extLst>
          </p:cNvPr>
          <p:cNvSpPr txBox="1">
            <a:spLocks/>
          </p:cNvSpPr>
          <p:nvPr/>
        </p:nvSpPr>
        <p:spPr>
          <a:xfrm>
            <a:off x="841584" y="2505459"/>
            <a:ext cx="9442284" cy="1847081"/>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600" b="0" i="0" u="none" strike="noStrike" kern="1200" cap="none" spc="-100" normalizeH="0" baseline="0" noProof="0" dirty="0">
                <a:ln>
                  <a:noFill/>
                </a:ln>
                <a:solidFill>
                  <a:srgbClr val="000000"/>
                </a:solidFill>
                <a:effectLst/>
                <a:uLnTx/>
                <a:uFillTx/>
                <a:latin typeface="Chronicle Display Black"/>
              </a:rPr>
              <a:t>Data Entry and Management for </a:t>
            </a:r>
            <a:r>
              <a:rPr lang="en-US" sz="6600" b="0" dirty="0">
                <a:solidFill>
                  <a:srgbClr val="000000"/>
                </a:solidFill>
                <a:latin typeface="Chronicle Display Black"/>
              </a:rPr>
              <a:t>Survey Admins</a:t>
            </a:r>
            <a:endParaRPr kumimoji="0" lang="en-US" sz="1200" b="0" i="0" u="none" strike="noStrike" kern="1200" cap="none" spc="300" normalizeH="0" baseline="0" noProof="0" dirty="0">
              <a:ln>
                <a:noFill/>
              </a:ln>
              <a:solidFill>
                <a:srgbClr val="000000"/>
              </a:solidFill>
              <a:effectLst/>
              <a:uLnTx/>
              <a:uFillTx/>
              <a:latin typeface="Open Sans"/>
            </a:endParaRPr>
          </a:p>
        </p:txBody>
      </p:sp>
      <p:grpSp>
        <p:nvGrpSpPr>
          <p:cNvPr id="29" name="Group 28">
            <a:extLst>
              <a:ext uri="{FF2B5EF4-FFF2-40B4-BE49-F238E27FC236}">
                <a16:creationId xmlns:a16="http://schemas.microsoft.com/office/drawing/2014/main" id="{2A4F773D-A48D-4A97-A1BA-583A616C916F}"/>
              </a:ext>
            </a:extLst>
          </p:cNvPr>
          <p:cNvGrpSpPr/>
          <p:nvPr/>
        </p:nvGrpSpPr>
        <p:grpSpPr>
          <a:xfrm>
            <a:off x="914402" y="4821914"/>
            <a:ext cx="3826746" cy="98460"/>
            <a:chOff x="965917" y="3411033"/>
            <a:chExt cx="2781835" cy="0"/>
          </a:xfrm>
        </p:grpSpPr>
        <p:cxnSp>
          <p:nvCxnSpPr>
            <p:cNvPr id="23" name="Straight Connector 22">
              <a:extLst>
                <a:ext uri="{FF2B5EF4-FFF2-40B4-BE49-F238E27FC236}">
                  <a16:creationId xmlns:a16="http://schemas.microsoft.com/office/drawing/2014/main" id="{AE9F2864-35C1-4B0F-9188-92D5056A7C4F}"/>
                </a:ext>
              </a:extLst>
            </p:cNvPr>
            <p:cNvCxnSpPr>
              <a:cxnSpLocks/>
            </p:cNvCxnSpPr>
            <p:nvPr/>
          </p:nvCxnSpPr>
          <p:spPr>
            <a:xfrm>
              <a:off x="965917" y="3411033"/>
              <a:ext cx="61818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E7DA91-3E6A-4A5E-9E7C-F599E5AAFC32}"/>
                </a:ext>
              </a:extLst>
            </p:cNvPr>
            <p:cNvCxnSpPr>
              <a:cxnSpLocks/>
            </p:cNvCxnSpPr>
            <p:nvPr/>
          </p:nvCxnSpPr>
          <p:spPr>
            <a:xfrm>
              <a:off x="1687134" y="3411033"/>
              <a:ext cx="6181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F09EC-0899-4746-A844-7B9AA939116F}"/>
                </a:ext>
              </a:extLst>
            </p:cNvPr>
            <p:cNvCxnSpPr>
              <a:cxnSpLocks/>
            </p:cNvCxnSpPr>
            <p:nvPr/>
          </p:nvCxnSpPr>
          <p:spPr>
            <a:xfrm>
              <a:off x="2408351" y="3411033"/>
              <a:ext cx="61818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4740D8-A368-4986-9A3B-6771759140A6}"/>
                </a:ext>
              </a:extLst>
            </p:cNvPr>
            <p:cNvCxnSpPr>
              <a:cxnSpLocks/>
            </p:cNvCxnSpPr>
            <p:nvPr/>
          </p:nvCxnSpPr>
          <p:spPr>
            <a:xfrm>
              <a:off x="3129568" y="3411033"/>
              <a:ext cx="6181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08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051-54D4-4427-B352-8B86FA54120C}"/>
              </a:ext>
            </a:extLst>
          </p:cNvPr>
          <p:cNvSpPr>
            <a:spLocks noGrp="1"/>
          </p:cNvSpPr>
          <p:nvPr>
            <p:ph type="title"/>
          </p:nvPr>
        </p:nvSpPr>
        <p:spPr>
          <a:xfrm>
            <a:off x="765639" y="118600"/>
            <a:ext cx="11064688" cy="703334"/>
          </a:xfrm>
        </p:spPr>
        <p:txBody>
          <a:bodyPr/>
          <a:lstStyle/>
          <a:p>
            <a:r>
              <a:rPr lang="en-US" sz="4000" spc="-100" dirty="0">
                <a:solidFill>
                  <a:srgbClr val="000000"/>
                </a:solidFill>
                <a:latin typeface="Chronicle Display Black"/>
              </a:rPr>
              <a:t>GAIHN-</a:t>
            </a:r>
            <a:r>
              <a:rPr lang="en-US" sz="4000" dirty="0"/>
              <a:t>HAI PPS app user roles</a:t>
            </a:r>
            <a:endParaRPr lang="en-US" sz="4000" spc="-100" dirty="0">
              <a:solidFill>
                <a:srgbClr val="000000"/>
              </a:solidFill>
              <a:latin typeface="Chronicle Display Black"/>
            </a:endParaRPr>
          </a:p>
        </p:txBody>
      </p:sp>
      <p:graphicFrame>
        <p:nvGraphicFramePr>
          <p:cNvPr id="7" name="Table 7">
            <a:extLst>
              <a:ext uri="{FF2B5EF4-FFF2-40B4-BE49-F238E27FC236}">
                <a16:creationId xmlns:a16="http://schemas.microsoft.com/office/drawing/2014/main" id="{23891DAF-D119-44C7-919D-159401F9C9DC}"/>
              </a:ext>
            </a:extLst>
          </p:cNvPr>
          <p:cNvGraphicFramePr>
            <a:graphicFrameLocks noGrp="1"/>
          </p:cNvGraphicFramePr>
          <p:nvPr>
            <p:extLst>
              <p:ext uri="{D42A27DB-BD31-4B8C-83A1-F6EECF244321}">
                <p14:modId xmlns:p14="http://schemas.microsoft.com/office/powerpoint/2010/main" val="1122480587"/>
              </p:ext>
            </p:extLst>
          </p:nvPr>
        </p:nvGraphicFramePr>
        <p:xfrm>
          <a:off x="1162757" y="821934"/>
          <a:ext cx="10351913" cy="5712226"/>
        </p:xfrm>
        <a:graphic>
          <a:graphicData uri="http://schemas.openxmlformats.org/drawingml/2006/table">
            <a:tbl>
              <a:tblPr firstRow="1" bandCol="1">
                <a:tableStyleId>{FABFCF23-3B69-468F-B69F-88F6DE6A72F2}</a:tableStyleId>
              </a:tblPr>
              <a:tblGrid>
                <a:gridCol w="2144887">
                  <a:extLst>
                    <a:ext uri="{9D8B030D-6E8A-4147-A177-3AD203B41FA5}">
                      <a16:colId xmlns:a16="http://schemas.microsoft.com/office/drawing/2014/main" val="1999384643"/>
                    </a:ext>
                  </a:extLst>
                </a:gridCol>
                <a:gridCol w="2797381">
                  <a:extLst>
                    <a:ext uri="{9D8B030D-6E8A-4147-A177-3AD203B41FA5}">
                      <a16:colId xmlns:a16="http://schemas.microsoft.com/office/drawing/2014/main" val="2764067034"/>
                    </a:ext>
                  </a:extLst>
                </a:gridCol>
                <a:gridCol w="2564842">
                  <a:extLst>
                    <a:ext uri="{9D8B030D-6E8A-4147-A177-3AD203B41FA5}">
                      <a16:colId xmlns:a16="http://schemas.microsoft.com/office/drawing/2014/main" val="745400677"/>
                    </a:ext>
                  </a:extLst>
                </a:gridCol>
                <a:gridCol w="2844803">
                  <a:extLst>
                    <a:ext uri="{9D8B030D-6E8A-4147-A177-3AD203B41FA5}">
                      <a16:colId xmlns:a16="http://schemas.microsoft.com/office/drawing/2014/main" val="1566731879"/>
                    </a:ext>
                  </a:extLst>
                </a:gridCol>
              </a:tblGrid>
              <a:tr h="213732">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Data Collector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Survey Administrator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t>System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580576"/>
                  </a:ext>
                </a:extLst>
              </a:tr>
              <a:tr h="955949">
                <a:tc>
                  <a:txBody>
                    <a:bodyPr/>
                    <a:lstStyle/>
                    <a:p>
                      <a:r>
                        <a:rPr lang="en-US" sz="1200" kern="1200" dirty="0">
                          <a:solidFill>
                            <a:schemeClr val="dk1"/>
                          </a:solidFill>
                          <a:latin typeface="+mn-lt"/>
                          <a:ea typeface="+mn-ea"/>
                          <a:cs typeface="+mn-cs"/>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Facility staff with primary role of chart review and patient data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Facility staff with primary role of overseeing data collectors and facility/ward data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kern="1200" dirty="0">
                          <a:solidFill>
                            <a:schemeClr val="dk1"/>
                          </a:solidFill>
                          <a:latin typeface="+mn-lt"/>
                          <a:ea typeface="+mn-ea"/>
                          <a:cs typeface="+mn-cs"/>
                        </a:rPr>
                        <a:t>CDC or implementing partner with primary role of managing app systems and user invites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6291418"/>
                  </a:ext>
                </a:extLst>
              </a:tr>
              <a:tr h="4266021">
                <a:tc>
                  <a:txBody>
                    <a:bodyPr/>
                    <a:lstStyle/>
                    <a:p>
                      <a:r>
                        <a:rPr lang="en-US" sz="1200" kern="1200" dirty="0">
                          <a:solidFill>
                            <a:schemeClr val="dk1"/>
                          </a:solidFill>
                          <a:latin typeface="+mn-lt"/>
                          <a:ea typeface="+mn-ea"/>
                          <a:cs typeface="+mn-cs"/>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kern="1200" dirty="0">
                          <a:solidFill>
                            <a:schemeClr val="dk1"/>
                          </a:solidFill>
                          <a:latin typeface="+mn-lt"/>
                          <a:ea typeface="+mn-ea"/>
                          <a:cs typeface="+mn-cs"/>
                        </a:rPr>
                        <a:t>Create and submit patient records</a:t>
                      </a:r>
                      <a:br>
                        <a:rPr lang="en-US" sz="1200" kern="1200" dirty="0">
                          <a:solidFill>
                            <a:schemeClr val="dk1"/>
                          </a:solidFill>
                          <a:latin typeface="+mn-lt"/>
                          <a:ea typeface="+mn-ea"/>
                          <a:cs typeface="+mn-cs"/>
                        </a:rPr>
                      </a:br>
                      <a:endParaRPr lang="en-US" sz="1200" kern="1200" dirty="0">
                        <a:solidFill>
                          <a:srgbClr val="C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C00000"/>
                          </a:solidFill>
                          <a:latin typeface="+mn-lt"/>
                          <a:ea typeface="+mn-ea"/>
                          <a:cs typeface="+mn-cs"/>
                        </a:rPr>
                        <a:t>* Data collectors only have access to the patient records that they have created for verifying and editing data</a:t>
                      </a:r>
                    </a:p>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t>Enter facility data.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Create wards and enter ward data for each ward that is included in the PPS within their facility.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kern="1200" dirty="0">
                          <a:solidFill>
                            <a:schemeClr val="dk1"/>
                          </a:solidFill>
                          <a:latin typeface="+mn-lt"/>
                          <a:ea typeface="+mn-ea"/>
                          <a:cs typeface="+mn-cs"/>
                        </a:rPr>
                        <a:t>Create and submit patient records</a:t>
                      </a:r>
                    </a:p>
                    <a:p>
                      <a:pPr marL="171450" indent="-171450">
                        <a:buFont typeface="Arial" panose="020B0604020202020204" pitchFamily="34" charset="0"/>
                        <a:buChar char="•"/>
                      </a:pPr>
                      <a:endParaRPr lang="en-US" sz="1200" kern="1200" dirty="0">
                        <a:solidFill>
                          <a:schemeClr val="dk1"/>
                        </a:solidFill>
                        <a:highlight>
                          <a:srgbClr val="FFFF00"/>
                        </a:highlight>
                        <a:latin typeface="+mn-lt"/>
                        <a:ea typeface="+mn-ea"/>
                        <a:cs typeface="+mn-cs"/>
                      </a:endParaRPr>
                    </a:p>
                    <a:p>
                      <a:pPr marL="171450" indent="-171450">
                        <a:buFont typeface="Arial" panose="020B0604020202020204" pitchFamily="34" charset="0"/>
                        <a:buChar char="•"/>
                      </a:pPr>
                      <a:r>
                        <a:rPr lang="en-US" sz="1200" kern="1200" dirty="0">
                          <a:solidFill>
                            <a:schemeClr val="dk1"/>
                          </a:solidFill>
                          <a:latin typeface="+mn-lt"/>
                          <a:ea typeface="+mn-ea"/>
                          <a:cs typeface="+mn-cs"/>
                        </a:rPr>
                        <a:t>Edit or delete patient records entered by other data collectors</a:t>
                      </a:r>
                    </a:p>
                    <a:p>
                      <a:endParaRPr lang="en-US" sz="1200" kern="1200" dirty="0">
                        <a:solidFill>
                          <a:schemeClr val="dk1"/>
                        </a:solidFill>
                        <a:latin typeface="+mn-lt"/>
                        <a:ea typeface="+mn-ea"/>
                        <a:cs typeface="+mn-cs"/>
                      </a:endParaRPr>
                    </a:p>
                    <a:p>
                      <a:r>
                        <a:rPr lang="en-US" sz="1200" kern="1200" dirty="0">
                          <a:solidFill>
                            <a:srgbClr val="C00000"/>
                          </a:solidFill>
                          <a:latin typeface="+mn-lt"/>
                          <a:ea typeface="+mn-ea"/>
                          <a:cs typeface="+mn-cs"/>
                        </a:rPr>
                        <a:t>* Survey administrators have access to all patient records in their facility for verifying and editing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kern="1200" dirty="0">
                          <a:solidFill>
                            <a:schemeClr val="dk1"/>
                          </a:solidFill>
                          <a:latin typeface="+mj-lt"/>
                          <a:ea typeface="+mn-ea"/>
                          <a:cs typeface="+mn-cs"/>
                        </a:rPr>
                        <a:t>Create Facilities and Surveys and updates</a:t>
                      </a:r>
                    </a:p>
                    <a:p>
                      <a:pPr marL="171450" indent="-171450">
                        <a:buFont typeface="Arial" panose="020B0604020202020204" pitchFamily="34" charset="0"/>
                        <a:buChar char="•"/>
                      </a:pPr>
                      <a:endParaRPr lang="en-US" sz="1200" kern="1200" dirty="0">
                        <a:solidFill>
                          <a:schemeClr val="dk1"/>
                        </a:solidFill>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mn-lt"/>
                          <a:ea typeface="+mn-ea"/>
                          <a:cs typeface="+mn-cs"/>
                        </a:rPr>
                        <a:t>Invite Data Collectors and Survey Administrators for system access</a:t>
                      </a:r>
                    </a:p>
                    <a:p>
                      <a:pPr marL="171450" indent="-171450">
                        <a:buFont typeface="Arial" panose="020B0604020202020204" pitchFamily="34" charset="0"/>
                        <a:buChar char="•"/>
                      </a:pPr>
                      <a:endParaRPr lang="en-US" sz="1200" kern="1200" dirty="0">
                        <a:solidFill>
                          <a:schemeClr val="dk1"/>
                        </a:solidFill>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j-lt"/>
                          <a:ea typeface="Arial" panose="020B0604020202020204" pitchFamily="34" charset="0"/>
                        </a:rPr>
                        <a:t>Assign users to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j-lt"/>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j-lt"/>
                          <a:ea typeface="Arial" panose="020B0604020202020204" pitchFamily="34" charset="0"/>
                        </a:rPr>
                        <a:t>Remove users from a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j-lt"/>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j-lt"/>
                          <a:ea typeface="Arial" panose="020B0604020202020204" pitchFamily="34" charset="0"/>
                        </a:rPr>
                        <a:t>Remove data collectors and survey administrators from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j-lt"/>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j-lt"/>
                          <a:ea typeface="Arial" panose="020B0604020202020204" pitchFamily="34" charset="0"/>
                        </a:rPr>
                        <a:t>Views invited and existing users</a:t>
                      </a:r>
                      <a:endParaRPr lang="en-US" sz="1200" kern="1200" dirty="0">
                        <a:solidFill>
                          <a:schemeClr val="dk1"/>
                        </a:solidFill>
                        <a:highlight>
                          <a:srgbClr val="FFFF00"/>
                        </a:highlight>
                        <a:latin typeface="+mj-lt"/>
                        <a:ea typeface="+mn-ea"/>
                        <a:cs typeface="+mn-cs"/>
                      </a:endParaRPr>
                    </a:p>
                    <a:p>
                      <a:pPr marL="171450" indent="-171450">
                        <a:buFont typeface="Arial" panose="020B0604020202020204" pitchFamily="34" charset="0"/>
                        <a:buChar char="•"/>
                      </a:pPr>
                      <a:endParaRPr lang="en-US" sz="1200" kern="1200" dirty="0">
                        <a:solidFill>
                          <a:schemeClr val="dk1"/>
                        </a:solidFill>
                        <a:latin typeface="+mj-lt"/>
                        <a:ea typeface="+mn-ea"/>
                        <a:cs typeface="+mn-cs"/>
                      </a:endParaRPr>
                    </a:p>
                    <a:p>
                      <a:pPr marL="171450" indent="-171450">
                        <a:buFont typeface="Arial" panose="020B0604020202020204" pitchFamily="34" charset="0"/>
                        <a:buChar char="•"/>
                      </a:pPr>
                      <a:r>
                        <a:rPr lang="en-US" sz="1200" kern="1200" dirty="0">
                          <a:solidFill>
                            <a:schemeClr val="dk1"/>
                          </a:solidFill>
                          <a:latin typeface="+mj-lt"/>
                          <a:ea typeface="+mn-ea"/>
                          <a:cs typeface="+mn-cs"/>
                        </a:rPr>
                        <a:t>Act as first-line support for data collectors and survey admin with account issues that can be resolved within the application</a:t>
                      </a:r>
                    </a:p>
                    <a:p>
                      <a:pPr marL="0" marR="0" lvl="0" indent="0">
                        <a:lnSpc>
                          <a:spcPct val="160885"/>
                        </a:lnSpc>
                        <a:spcBef>
                          <a:spcPts val="0"/>
                        </a:spcBef>
                        <a:spcAft>
                          <a:spcPts val="0"/>
                        </a:spcAft>
                        <a:buFont typeface="Wingdings" panose="05000000000000000000" pitchFamily="2" charset="2"/>
                        <a:buNone/>
                        <a:tabLst>
                          <a:tab pos="762000" algn="l"/>
                          <a:tab pos="762635" algn="l"/>
                        </a:tabLst>
                      </a:pPr>
                      <a:endParaRPr lang="en-US" sz="1200" dirty="0">
                        <a:effectLst/>
                        <a:latin typeface="Arial" panose="020B0604020202020204" pitchFamily="34" charset="0"/>
                        <a:ea typeface="Arial" panose="020B0604020202020204" pitchFamily="34" charset="0"/>
                      </a:endParaRPr>
                    </a:p>
                    <a:p>
                      <a:pPr marL="0" marR="0" lvl="0" indent="0">
                        <a:lnSpc>
                          <a:spcPct val="160885"/>
                        </a:lnSpc>
                        <a:spcBef>
                          <a:spcPts val="0"/>
                        </a:spcBef>
                        <a:spcAft>
                          <a:spcPts val="0"/>
                        </a:spcAft>
                        <a:buFont typeface="Wingdings" panose="05000000000000000000" pitchFamily="2" charset="2"/>
                        <a:buNone/>
                        <a:tabLst>
                          <a:tab pos="762000" algn="l"/>
                          <a:tab pos="762635" algn="l"/>
                        </a:tabLst>
                      </a:pPr>
                      <a:endParaRPr lang="en-US" sz="1200" dirty="0">
                        <a:effectLst/>
                        <a:latin typeface="Arial" panose="020B0604020202020204" pitchFamily="34" charset="0"/>
                        <a:ea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788914"/>
                  </a:ext>
                </a:extLst>
              </a:tr>
            </a:tbl>
          </a:graphicData>
        </a:graphic>
      </p:graphicFrame>
    </p:spTree>
    <p:extLst>
      <p:ext uri="{BB962C8B-B14F-4D97-AF65-F5344CB8AC3E}">
        <p14:creationId xmlns:p14="http://schemas.microsoft.com/office/powerpoint/2010/main" val="219294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F5C0-2A03-82FC-8248-B695A26EF237}"/>
              </a:ext>
            </a:extLst>
          </p:cNvPr>
          <p:cNvSpPr>
            <a:spLocks noGrp="1"/>
          </p:cNvSpPr>
          <p:nvPr>
            <p:ph type="title"/>
          </p:nvPr>
        </p:nvSpPr>
        <p:spPr/>
        <p:txBody>
          <a:bodyPr/>
          <a:lstStyle/>
          <a:p>
            <a:r>
              <a:rPr lang="en-US" dirty="0"/>
              <a:t>Home Page (after login)</a:t>
            </a:r>
          </a:p>
        </p:txBody>
      </p:sp>
      <p:sp>
        <p:nvSpPr>
          <p:cNvPr id="12" name="Content Placeholder 2">
            <a:extLst>
              <a:ext uri="{FF2B5EF4-FFF2-40B4-BE49-F238E27FC236}">
                <a16:creationId xmlns:a16="http://schemas.microsoft.com/office/drawing/2014/main" id="{48430681-0B12-36C1-C68D-DE480AFFF23E}"/>
              </a:ext>
            </a:extLst>
          </p:cNvPr>
          <p:cNvSpPr txBox="1">
            <a:spLocks/>
          </p:cNvSpPr>
          <p:nvPr/>
        </p:nvSpPr>
        <p:spPr>
          <a:xfrm>
            <a:off x="335938" y="1674615"/>
            <a:ext cx="5294402" cy="1390955"/>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a:pPr>
            <a:r>
              <a:rPr lang="en-US" sz="1600" dirty="0"/>
              <a:t>After logging in, survey administrators will see the following welcome page. </a:t>
            </a:r>
          </a:p>
          <a:p>
            <a:endParaRPr lang="en-US" sz="1800" dirty="0"/>
          </a:p>
          <a:p>
            <a:pPr marL="514350" indent="-514350">
              <a:buFont typeface="+mj-lt"/>
              <a:buAutoNum type="arabicPeriod"/>
            </a:pPr>
            <a:endParaRPr lang="en-US" sz="1800" dirty="0"/>
          </a:p>
          <a:p>
            <a:endParaRPr lang="en-US" sz="1800" dirty="0"/>
          </a:p>
        </p:txBody>
      </p:sp>
      <p:sp>
        <p:nvSpPr>
          <p:cNvPr id="13" name="Content Placeholder 2">
            <a:extLst>
              <a:ext uri="{FF2B5EF4-FFF2-40B4-BE49-F238E27FC236}">
                <a16:creationId xmlns:a16="http://schemas.microsoft.com/office/drawing/2014/main" id="{E4272E87-70C8-5EA8-D038-1CE0416A547F}"/>
              </a:ext>
            </a:extLst>
          </p:cNvPr>
          <p:cNvSpPr txBox="1">
            <a:spLocks/>
          </p:cNvSpPr>
          <p:nvPr/>
        </p:nvSpPr>
        <p:spPr>
          <a:xfrm>
            <a:off x="6096000" y="1820717"/>
            <a:ext cx="5294402" cy="4719782"/>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startAt="2"/>
            </a:pPr>
            <a:r>
              <a:rPr lang="en-US" sz="1600" dirty="0"/>
              <a:t>On this page and on any other page in the app, the language can be selected</a:t>
            </a:r>
          </a:p>
          <a:p>
            <a:pPr marL="514350" indent="-514350">
              <a:buFont typeface="+mj-lt"/>
              <a:buAutoNum type="arabicPeriod" startAt="2"/>
            </a:pPr>
            <a:r>
              <a:rPr lang="en-US" sz="1600" dirty="0"/>
              <a:t>The survey administrator has the following permissions and responsibility to manage the survey</a:t>
            </a:r>
            <a:endParaRPr lang="en-US" sz="1600" b="1" dirty="0"/>
          </a:p>
          <a:p>
            <a:pPr marL="1047150" lvl="4" indent="-514350">
              <a:spcAft>
                <a:spcPts val="0"/>
              </a:spcAft>
              <a:buFont typeface="Wingdings" panose="05000000000000000000" pitchFamily="2" charset="2"/>
              <a:buChar char="§"/>
            </a:pPr>
            <a:r>
              <a:rPr lang="en-US" sz="1600" dirty="0"/>
              <a:t>Enter facility data</a:t>
            </a:r>
          </a:p>
          <a:p>
            <a:pPr marL="1047150" lvl="4" indent="-514350">
              <a:spcAft>
                <a:spcPts val="0"/>
              </a:spcAft>
              <a:buFont typeface="Wingdings" panose="05000000000000000000" pitchFamily="2" charset="2"/>
              <a:buChar char="§"/>
            </a:pPr>
            <a:r>
              <a:rPr lang="en-US" sz="1600" dirty="0"/>
              <a:t>Create wards and enter ward data</a:t>
            </a:r>
          </a:p>
          <a:p>
            <a:pPr marL="1047150" lvl="4" indent="-514350">
              <a:spcAft>
                <a:spcPts val="0"/>
              </a:spcAft>
              <a:buFont typeface="Wingdings" panose="05000000000000000000" pitchFamily="2" charset="2"/>
              <a:buChar char="§"/>
            </a:pPr>
            <a:r>
              <a:rPr lang="en-US" sz="1600" dirty="0"/>
              <a:t>Export facility and ward reports</a:t>
            </a:r>
          </a:p>
          <a:p>
            <a:pPr lvl="4" indent="0">
              <a:spcAft>
                <a:spcPts val="0"/>
              </a:spcAft>
              <a:buNone/>
            </a:pPr>
            <a:endParaRPr lang="en-US" sz="1600" dirty="0"/>
          </a:p>
          <a:p>
            <a:pPr lvl="4" indent="0">
              <a:spcAft>
                <a:spcPts val="600"/>
              </a:spcAft>
              <a:buNone/>
            </a:pPr>
            <a:r>
              <a:rPr lang="en-US" sz="1600" dirty="0"/>
              <a:t>The survey administrator may also create and enter patient records and edit patient records of other data collectors</a:t>
            </a:r>
          </a:p>
          <a:p>
            <a:pPr lvl="4" indent="0">
              <a:spcAft>
                <a:spcPts val="600"/>
              </a:spcAft>
              <a:buNone/>
            </a:pPr>
            <a:endParaRPr lang="en-US" sz="1600" dirty="0"/>
          </a:p>
          <a:p>
            <a:pPr marL="514350" indent="-514350">
              <a:buFont typeface="+mj-lt"/>
              <a:buAutoNum type="arabicPeriod" startAt="3"/>
            </a:pPr>
            <a:r>
              <a:rPr lang="en-US" sz="1600" dirty="0"/>
              <a:t>To enter facility data, create wards and enter ward data navigate to the left side of the screen and click on </a:t>
            </a:r>
            <a:r>
              <a:rPr lang="en-US" sz="1600" b="1" dirty="0"/>
              <a:t>Survey Dashboard</a:t>
            </a:r>
          </a:p>
          <a:p>
            <a:pPr marL="514350" indent="-514350">
              <a:buFont typeface="+mj-lt"/>
              <a:buAutoNum type="arabicPeriod" startAt="3"/>
            </a:pPr>
            <a:endParaRPr lang="en-US" sz="1800" dirty="0"/>
          </a:p>
          <a:p>
            <a:pPr marL="514350" indent="-514350">
              <a:buFont typeface="+mj-lt"/>
              <a:buAutoNum type="arabicPeriod" startAt="3"/>
            </a:pPr>
            <a:endParaRPr lang="en-US" sz="1800" dirty="0"/>
          </a:p>
          <a:p>
            <a:pPr marL="514350" indent="-514350">
              <a:buFont typeface="+mj-lt"/>
              <a:buAutoNum type="arabicPeriod" startAt="3"/>
            </a:pPr>
            <a:endParaRPr lang="en-US" sz="1800" dirty="0"/>
          </a:p>
          <a:p>
            <a:pPr marL="514350" indent="-514350">
              <a:buFont typeface="+mj-lt"/>
              <a:buAutoNum type="arabicPeriod" startAt="3"/>
            </a:pPr>
            <a:endParaRPr lang="en-US" sz="1800" dirty="0"/>
          </a:p>
          <a:p>
            <a:endParaRPr lang="en-US" sz="1800" dirty="0"/>
          </a:p>
          <a:p>
            <a:pPr marL="514350" indent="-514350">
              <a:buFont typeface="+mj-lt"/>
              <a:buAutoNum type="arabicPeriod"/>
            </a:pPr>
            <a:endParaRPr lang="en-US" sz="1800" dirty="0"/>
          </a:p>
          <a:p>
            <a:endParaRPr lang="en-US" sz="1800" dirty="0"/>
          </a:p>
        </p:txBody>
      </p:sp>
      <p:sp>
        <p:nvSpPr>
          <p:cNvPr id="3" name="TextBox 2">
            <a:extLst>
              <a:ext uri="{FF2B5EF4-FFF2-40B4-BE49-F238E27FC236}">
                <a16:creationId xmlns:a16="http://schemas.microsoft.com/office/drawing/2014/main" id="{3BBD2F03-8D75-1A6D-4F90-7275A297290C}"/>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dirty="0">
                <a:solidFill>
                  <a:srgbClr val="313131"/>
                </a:solidFill>
              </a:rPr>
              <a:t>Survey Administrators</a:t>
            </a:r>
          </a:p>
        </p:txBody>
      </p:sp>
      <p:pic>
        <p:nvPicPr>
          <p:cNvPr id="5" name="Picture 4" descr="A screenshot of a survey system&#10;&#10;Description automatically generated">
            <a:extLst>
              <a:ext uri="{FF2B5EF4-FFF2-40B4-BE49-F238E27FC236}">
                <a16:creationId xmlns:a16="http://schemas.microsoft.com/office/drawing/2014/main" id="{A26D201D-EE91-653E-8CEB-009437C53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9" y="2692443"/>
            <a:ext cx="5294401" cy="4082261"/>
          </a:xfrm>
          <a:prstGeom prst="rect">
            <a:avLst/>
          </a:prstGeom>
          <a:ln>
            <a:solidFill>
              <a:srgbClr val="546DB4"/>
            </a:solidFill>
          </a:ln>
        </p:spPr>
      </p:pic>
      <p:sp>
        <p:nvSpPr>
          <p:cNvPr id="8" name="Rectangle 7">
            <a:extLst>
              <a:ext uri="{FF2B5EF4-FFF2-40B4-BE49-F238E27FC236}">
                <a16:creationId xmlns:a16="http://schemas.microsoft.com/office/drawing/2014/main" id="{AC279DB9-D036-810F-0052-A28FC9EC674E}"/>
              </a:ext>
            </a:extLst>
          </p:cNvPr>
          <p:cNvSpPr/>
          <p:nvPr/>
        </p:nvSpPr>
        <p:spPr bwMode="gray">
          <a:xfrm>
            <a:off x="3803345" y="2774482"/>
            <a:ext cx="1909850" cy="179471"/>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a:extLst>
              <a:ext uri="{FF2B5EF4-FFF2-40B4-BE49-F238E27FC236}">
                <a16:creationId xmlns:a16="http://schemas.microsoft.com/office/drawing/2014/main" id="{E5DC3D15-02D4-B365-48B1-8D7DF13A9AB5}"/>
              </a:ext>
            </a:extLst>
          </p:cNvPr>
          <p:cNvSpPr/>
          <p:nvPr/>
        </p:nvSpPr>
        <p:spPr bwMode="gray">
          <a:xfrm>
            <a:off x="2029368" y="4103153"/>
            <a:ext cx="681175" cy="142276"/>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 name="Rectangle: Rounded Corners 3">
            <a:extLst>
              <a:ext uri="{FF2B5EF4-FFF2-40B4-BE49-F238E27FC236}">
                <a16:creationId xmlns:a16="http://schemas.microsoft.com/office/drawing/2014/main" id="{4DF8E475-D1B8-5C6C-3D57-460996BF3B27}"/>
              </a:ext>
            </a:extLst>
          </p:cNvPr>
          <p:cNvSpPr/>
          <p:nvPr/>
        </p:nvSpPr>
        <p:spPr bwMode="gray">
          <a:xfrm>
            <a:off x="2527300" y="2590800"/>
            <a:ext cx="1460500" cy="57150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Rectangle: Rounded Corners 5">
            <a:extLst>
              <a:ext uri="{FF2B5EF4-FFF2-40B4-BE49-F238E27FC236}">
                <a16:creationId xmlns:a16="http://schemas.microsoft.com/office/drawing/2014/main" id="{9866C8A2-D3EF-1366-334C-A47209305202}"/>
              </a:ext>
            </a:extLst>
          </p:cNvPr>
          <p:cNvSpPr/>
          <p:nvPr/>
        </p:nvSpPr>
        <p:spPr bwMode="gray">
          <a:xfrm>
            <a:off x="335937" y="3312472"/>
            <a:ext cx="1326261" cy="418062"/>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79545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Survey Dashboard</a:t>
            </a:r>
          </a:p>
        </p:txBody>
      </p:sp>
      <p:sp>
        <p:nvSpPr>
          <p:cNvPr id="14" name="Content Placeholder 2">
            <a:extLst>
              <a:ext uri="{FF2B5EF4-FFF2-40B4-BE49-F238E27FC236}">
                <a16:creationId xmlns:a16="http://schemas.microsoft.com/office/drawing/2014/main" id="{C531A73E-D5EA-E4F5-CDB8-376A3D9D1A70}"/>
              </a:ext>
            </a:extLst>
          </p:cNvPr>
          <p:cNvSpPr txBox="1">
            <a:spLocks/>
          </p:cNvSpPr>
          <p:nvPr/>
        </p:nvSpPr>
        <p:spPr>
          <a:xfrm>
            <a:off x="6309119" y="982465"/>
            <a:ext cx="5294402" cy="5672335"/>
          </a:xfrm>
          <a:prstGeom prst="rect">
            <a:avLst/>
          </a:prstGeom>
        </p:spPr>
        <p:txBody>
          <a:bodyPr vert="horz" lIns="0" tIns="0" rIns="0" bIns="0" rtlCol="0">
            <a:normAutofit fontScale="92500" lnSpcReduction="10000"/>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a:pPr>
            <a:r>
              <a:rPr lang="en-US" sz="1400" dirty="0"/>
              <a:t>The Survey Dashboard shows the following information for survey admins:</a:t>
            </a:r>
          </a:p>
          <a:p>
            <a:pPr marL="699300" lvl="3" indent="-342900">
              <a:buFont typeface="Wingdings" panose="05000000000000000000" pitchFamily="2" charset="2"/>
              <a:buChar char="§"/>
            </a:pPr>
            <a:r>
              <a:rPr lang="en-US" sz="1400" dirty="0"/>
              <a:t>Survey ID</a:t>
            </a:r>
          </a:p>
          <a:p>
            <a:pPr marL="699300" lvl="3" indent="-342900">
              <a:buFont typeface="Wingdings" panose="05000000000000000000" pitchFamily="2" charset="2"/>
              <a:buChar char="§"/>
            </a:pPr>
            <a:r>
              <a:rPr lang="en-US" sz="1400" dirty="0"/>
              <a:t>The Survey Access Period</a:t>
            </a:r>
          </a:p>
          <a:p>
            <a:pPr marL="699300" lvl="3" indent="-342900">
              <a:buFont typeface="Wingdings" panose="05000000000000000000" pitchFamily="2" charset="2"/>
              <a:buChar char="§"/>
            </a:pPr>
            <a:r>
              <a:rPr lang="en-US" sz="1400" dirty="0"/>
              <a:t>Survey Status </a:t>
            </a:r>
          </a:p>
          <a:p>
            <a:pPr marL="699300" lvl="3" indent="-342900">
              <a:buFont typeface="Wingdings" panose="05000000000000000000" pitchFamily="2" charset="2"/>
              <a:buChar char="§"/>
            </a:pPr>
            <a:r>
              <a:rPr lang="en-US" sz="1400" dirty="0"/>
              <a:t>The Facility name and Country for the Survey</a:t>
            </a:r>
          </a:p>
          <a:p>
            <a:pPr marL="699300" lvl="3" indent="-342900">
              <a:buFont typeface="Wingdings" panose="05000000000000000000" pitchFamily="2" charset="2"/>
              <a:buChar char="§"/>
            </a:pPr>
            <a:r>
              <a:rPr lang="en-US" sz="1400" dirty="0"/>
              <a:t>Whether the Facility Data is complete or incomplete</a:t>
            </a:r>
          </a:p>
          <a:p>
            <a:pPr marL="699300" lvl="3" indent="-342900">
              <a:buFont typeface="Wingdings" panose="05000000000000000000" pitchFamily="2" charset="2"/>
              <a:buChar char="§"/>
            </a:pPr>
            <a:r>
              <a:rPr lang="en-US" sz="1400" dirty="0"/>
              <a:t>List of the wards that have been created for this survey</a:t>
            </a:r>
          </a:p>
          <a:p>
            <a:pPr marL="342900" indent="-342900">
              <a:buFont typeface="+mj-lt"/>
              <a:buAutoNum type="arabicPeriod"/>
            </a:pPr>
            <a:endParaRPr lang="en-US" sz="1400" dirty="0"/>
          </a:p>
          <a:p>
            <a:pPr marL="342900" indent="-342900">
              <a:buFont typeface="+mj-lt"/>
              <a:buAutoNum type="arabicPeriod"/>
            </a:pPr>
            <a:r>
              <a:rPr lang="en-US" sz="1400" dirty="0"/>
              <a:t>This page is also where facility and ward data are entered  and exported:</a:t>
            </a:r>
          </a:p>
          <a:p>
            <a:pPr marL="699300" lvl="3" indent="-342900">
              <a:buFont typeface="Wingdings" panose="05000000000000000000" pitchFamily="2" charset="2"/>
              <a:buChar char="§"/>
            </a:pPr>
            <a:r>
              <a:rPr lang="en-US" sz="1400" b="1" dirty="0"/>
              <a:t>Facility/Ward Data Entry</a:t>
            </a:r>
          </a:p>
          <a:p>
            <a:pPr marL="875700" lvl="7" indent="-342900">
              <a:buFont typeface="Wingdings" panose="05000000000000000000" pitchFamily="2" charset="2"/>
              <a:buChar char="§"/>
            </a:pPr>
            <a:r>
              <a:rPr lang="en-US" sz="1400" dirty="0"/>
              <a:t>One facility form should be completed for each survey</a:t>
            </a:r>
          </a:p>
          <a:p>
            <a:pPr marL="875700" lvl="7" indent="-342900">
              <a:buFont typeface="Wingdings" panose="05000000000000000000" pitchFamily="2" charset="2"/>
              <a:buChar char="§"/>
            </a:pPr>
            <a:r>
              <a:rPr lang="en-US" sz="1400" dirty="0"/>
              <a:t>One ward form should be completed for each ward surveyed</a:t>
            </a:r>
          </a:p>
          <a:p>
            <a:pPr marL="699300" lvl="3" indent="-342900">
              <a:buFont typeface="Wingdings" panose="05000000000000000000" pitchFamily="2" charset="2"/>
              <a:buChar char="§"/>
            </a:pPr>
            <a:r>
              <a:rPr lang="en-US" sz="1400" b="1" dirty="0"/>
              <a:t>Export Facility/Ward Reports</a:t>
            </a:r>
          </a:p>
          <a:p>
            <a:pPr marL="875700" lvl="4" indent="-342900">
              <a:buFont typeface="Wingdings" panose="05000000000000000000" pitchFamily="2" charset="2"/>
              <a:buChar char="§"/>
            </a:pPr>
            <a:r>
              <a:rPr lang="en-US" sz="1400" dirty="0"/>
              <a:t>Downloads all entered facility/ward data in CSV format</a:t>
            </a:r>
          </a:p>
          <a:p>
            <a:pPr marL="699300" lvl="3" indent="-342900">
              <a:buFont typeface="+mj-lt"/>
              <a:buAutoNum type="arabicPeriod" startAt="3"/>
            </a:pPr>
            <a:endParaRPr lang="en-US" sz="1400" dirty="0"/>
          </a:p>
          <a:p>
            <a:endParaRPr lang="en-US" sz="1400" dirty="0"/>
          </a:p>
          <a:p>
            <a:pPr marL="514350" indent="-514350">
              <a:buFont typeface="+mj-lt"/>
              <a:buAutoNum type="arabicPeriod"/>
            </a:pPr>
            <a:endParaRPr lang="en-US" sz="1400" dirty="0"/>
          </a:p>
          <a:p>
            <a:endParaRPr lang="en-US" sz="1400" dirty="0"/>
          </a:p>
        </p:txBody>
      </p:sp>
      <p:sp>
        <p:nvSpPr>
          <p:cNvPr id="6" name="TextBox 5">
            <a:extLst>
              <a:ext uri="{FF2B5EF4-FFF2-40B4-BE49-F238E27FC236}">
                <a16:creationId xmlns:a16="http://schemas.microsoft.com/office/drawing/2014/main" id="{0FFE0319-08D1-E3B0-977E-2733EF42C954}"/>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pic>
        <p:nvPicPr>
          <p:cNvPr id="7" name="Picture 6" descr="A screenshot of a survey dashboard&#10;&#10;Description automatically generated">
            <a:extLst>
              <a:ext uri="{FF2B5EF4-FFF2-40B4-BE49-F238E27FC236}">
                <a16:creationId xmlns:a16="http://schemas.microsoft.com/office/drawing/2014/main" id="{5133BD6A-F805-349A-9C26-C7525A166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9" y="1674615"/>
            <a:ext cx="5982880" cy="3790235"/>
          </a:xfrm>
          <a:prstGeom prst="rect">
            <a:avLst/>
          </a:prstGeom>
          <a:ln>
            <a:solidFill>
              <a:srgbClr val="546DB4"/>
            </a:solidFill>
          </a:ln>
        </p:spPr>
      </p:pic>
      <p:sp>
        <p:nvSpPr>
          <p:cNvPr id="8" name="Rectangle 7">
            <a:extLst>
              <a:ext uri="{FF2B5EF4-FFF2-40B4-BE49-F238E27FC236}">
                <a16:creationId xmlns:a16="http://schemas.microsoft.com/office/drawing/2014/main" id="{3B864A15-47C7-FF69-8F1A-89E2834493E2}"/>
              </a:ext>
            </a:extLst>
          </p:cNvPr>
          <p:cNvSpPr/>
          <p:nvPr/>
        </p:nvSpPr>
        <p:spPr bwMode="gray">
          <a:xfrm>
            <a:off x="4533900" y="1728100"/>
            <a:ext cx="1688389" cy="165550"/>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038640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dirty="0"/>
              <a:t>Facility Data page – enter facility data</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501649" y="1852940"/>
            <a:ext cx="5294402" cy="4585438"/>
          </a:xfrm>
        </p:spPr>
        <p:txBody>
          <a:bodyPr>
            <a:normAutofit/>
          </a:bodyPr>
          <a:lstStyle/>
          <a:p>
            <a:pPr marL="514350" indent="-514350">
              <a:buFont typeface="+mj-lt"/>
              <a:buAutoNum type="arabicPeriod"/>
            </a:pPr>
            <a:r>
              <a:rPr lang="en-US" sz="1400" dirty="0"/>
              <a:t>After clicking on Facility/Ward data entry tab you will arrive at the Facility Data page</a:t>
            </a:r>
          </a:p>
          <a:p>
            <a:pPr marL="514350" indent="-514350">
              <a:buFont typeface="+mj-lt"/>
              <a:buAutoNum type="arabicPeriod"/>
            </a:pPr>
            <a:r>
              <a:rPr lang="en-US" sz="1400" dirty="0"/>
              <a:t>Questions in the facility form collection information on facility metrics including:</a:t>
            </a:r>
          </a:p>
          <a:p>
            <a:pPr marL="1047150" lvl="7" indent="-514350"/>
            <a:r>
              <a:rPr lang="en-US" sz="1400" dirty="0"/>
              <a:t>Facility Type</a:t>
            </a:r>
          </a:p>
          <a:p>
            <a:pPr marL="1047150" lvl="7" indent="-514350"/>
            <a:r>
              <a:rPr lang="en-US" sz="1400" dirty="0"/>
              <a:t>Facility Size</a:t>
            </a:r>
          </a:p>
          <a:p>
            <a:pPr marL="1047150" lvl="7" indent="-514350"/>
            <a:r>
              <a:rPr lang="en-US" sz="1400" dirty="0"/>
              <a:t>Capacity for IPC</a:t>
            </a:r>
          </a:p>
          <a:p>
            <a:pPr marL="514350" indent="-514350">
              <a:buFont typeface="+mj-lt"/>
              <a:buAutoNum type="arabicPeriod"/>
            </a:pPr>
            <a:r>
              <a:rPr lang="en-US" sz="1400" dirty="0"/>
              <a:t>After completing data entry for that facility, click the</a:t>
            </a:r>
            <a:r>
              <a:rPr lang="en-US" sz="1400" b="1" dirty="0"/>
              <a:t> Save and</a:t>
            </a:r>
            <a:r>
              <a:rPr lang="en-US" sz="1400" dirty="0"/>
              <a:t> </a:t>
            </a:r>
            <a:r>
              <a:rPr lang="en-US" sz="1400" b="1" dirty="0"/>
              <a:t>continue</a:t>
            </a:r>
            <a:r>
              <a:rPr lang="en-US" sz="1400" dirty="0"/>
              <a:t> button</a:t>
            </a:r>
          </a:p>
          <a:p>
            <a:pPr marL="514350" indent="-514350">
              <a:buFont typeface="+mj-lt"/>
              <a:buAutoNum type="arabicPeriod"/>
            </a:pPr>
            <a:endParaRPr lang="en-US" sz="1400" dirty="0"/>
          </a:p>
          <a:p>
            <a:pPr marL="514350" indent="-514350">
              <a:buFont typeface="+mj-lt"/>
              <a:buAutoNum type="arabicPeriod"/>
            </a:pPr>
            <a:endParaRPr lang="en-US" sz="1400" dirty="0"/>
          </a:p>
          <a:p>
            <a:pPr marL="514350" indent="-514350">
              <a:buFont typeface="+mj-lt"/>
              <a:buAutoNum type="arabicPeriod"/>
            </a:pPr>
            <a:endParaRPr lang="en-US" sz="1400" dirty="0"/>
          </a:p>
          <a:p>
            <a:pPr marL="514350" lvl="1" indent="-514350">
              <a:buFont typeface="+mj-lt"/>
              <a:buAutoNum type="arabicPeriod"/>
            </a:pPr>
            <a:endParaRPr lang="en-US" sz="1400" dirty="0"/>
          </a:p>
          <a:p>
            <a:endParaRPr lang="en-US" sz="1600" dirty="0"/>
          </a:p>
          <a:p>
            <a:pPr marL="514350" indent="-514350">
              <a:buFont typeface="+mj-lt"/>
              <a:buAutoNum type="arabicPeriod"/>
            </a:pPr>
            <a:endParaRPr lang="en-US" sz="1600" dirty="0"/>
          </a:p>
          <a:p>
            <a:endParaRPr lang="en-US" sz="1600" dirty="0"/>
          </a:p>
        </p:txBody>
      </p:sp>
      <p:sp>
        <p:nvSpPr>
          <p:cNvPr id="11" name="TextBox 10">
            <a:extLst>
              <a:ext uri="{FF2B5EF4-FFF2-40B4-BE49-F238E27FC236}">
                <a16:creationId xmlns:a16="http://schemas.microsoft.com/office/drawing/2014/main" id="{F69A0E46-9365-D072-5338-599005E68238}"/>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pic>
        <p:nvPicPr>
          <p:cNvPr id="6" name="Picture 5" descr="A screenshot of a survey&#10;&#10;Description automatically generated">
            <a:extLst>
              <a:ext uri="{FF2B5EF4-FFF2-40B4-BE49-F238E27FC236}">
                <a16:creationId xmlns:a16="http://schemas.microsoft.com/office/drawing/2014/main" id="{98DEBD72-3E65-FEBC-D548-DFE75FC1D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463755"/>
            <a:ext cx="5594349" cy="5235566"/>
          </a:xfrm>
          <a:prstGeom prst="rect">
            <a:avLst/>
          </a:prstGeom>
          <a:ln>
            <a:solidFill>
              <a:srgbClr val="546DB4"/>
            </a:solidFill>
          </a:ln>
        </p:spPr>
      </p:pic>
    </p:spTree>
    <p:extLst>
      <p:ext uri="{BB962C8B-B14F-4D97-AF65-F5344CB8AC3E}">
        <p14:creationId xmlns:p14="http://schemas.microsoft.com/office/powerpoint/2010/main" val="407553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E04D4A2D-5DD4-6646-56C5-0ACEDA9CA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660" y="2881355"/>
            <a:ext cx="5294401" cy="3770893"/>
          </a:xfrm>
          <a:prstGeom prst="rect">
            <a:avLst/>
          </a:prstGeom>
          <a:ln>
            <a:solidFill>
              <a:srgbClr val="546DB4"/>
            </a:solidFill>
          </a:ln>
        </p:spPr>
      </p:pic>
      <p:pic>
        <p:nvPicPr>
          <p:cNvPr id="6" name="Picture 5">
            <a:extLst>
              <a:ext uri="{FF2B5EF4-FFF2-40B4-BE49-F238E27FC236}">
                <a16:creationId xmlns:a16="http://schemas.microsoft.com/office/drawing/2014/main" id="{7F3B2C62-7CA6-5E81-808D-8CCF09A76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75" y="2725501"/>
            <a:ext cx="5656668" cy="3875314"/>
          </a:xfrm>
          <a:prstGeom prst="rect">
            <a:avLst/>
          </a:prstGeom>
          <a:ln>
            <a:solidFill>
              <a:srgbClr val="546DB4"/>
            </a:solidFill>
          </a:ln>
        </p:spPr>
      </p:pic>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a:xfrm>
            <a:off x="501651" y="317501"/>
            <a:ext cx="12956540" cy="671830"/>
          </a:xfrm>
        </p:spPr>
        <p:txBody>
          <a:bodyPr/>
          <a:lstStyle/>
          <a:p>
            <a:r>
              <a:rPr lang="en-US" sz="3600" dirty="0"/>
              <a:t>Ward Data page – create wards and enter ward data</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501651" y="1434438"/>
            <a:ext cx="5294402" cy="1085311"/>
          </a:xfrm>
        </p:spPr>
        <p:txBody>
          <a:bodyPr>
            <a:normAutofit fontScale="92500" lnSpcReduction="10000"/>
          </a:bodyPr>
          <a:lstStyle/>
          <a:p>
            <a:pPr marL="514350" indent="-514350">
              <a:buFont typeface="+mj-lt"/>
              <a:buAutoNum type="arabicPeriod"/>
            </a:pPr>
            <a:r>
              <a:rPr lang="en-US" sz="1600" dirty="0"/>
              <a:t>Navigate to the left side of the screen and click the Ward Data tab</a:t>
            </a:r>
          </a:p>
          <a:p>
            <a:pPr marL="514350" indent="-514350">
              <a:buFont typeface="+mj-lt"/>
              <a:buAutoNum type="arabicPeriod"/>
            </a:pPr>
            <a:r>
              <a:rPr lang="en-US" sz="1600" dirty="0"/>
              <a:t>Enter a response to each Ward Data question for that particular ward</a:t>
            </a:r>
          </a:p>
          <a:p>
            <a:endParaRPr lang="en-US" sz="1600" dirty="0"/>
          </a:p>
          <a:p>
            <a:pPr marL="514350" indent="-514350">
              <a:buFont typeface="+mj-lt"/>
              <a:buAutoNum type="arabicPeriod"/>
            </a:pPr>
            <a:endParaRPr lang="en-US" sz="1600" dirty="0"/>
          </a:p>
          <a:p>
            <a:endParaRPr lang="en-US" sz="1600" dirty="0"/>
          </a:p>
        </p:txBody>
      </p:sp>
      <p:sp>
        <p:nvSpPr>
          <p:cNvPr id="14" name="Content Placeholder 2">
            <a:extLst>
              <a:ext uri="{FF2B5EF4-FFF2-40B4-BE49-F238E27FC236}">
                <a16:creationId xmlns:a16="http://schemas.microsoft.com/office/drawing/2014/main" id="{C531A73E-D5EA-E4F5-CDB8-376A3D9D1A70}"/>
              </a:ext>
            </a:extLst>
          </p:cNvPr>
          <p:cNvSpPr txBox="1">
            <a:spLocks/>
          </p:cNvSpPr>
          <p:nvPr/>
        </p:nvSpPr>
        <p:spPr>
          <a:xfrm>
            <a:off x="6395947" y="1325582"/>
            <a:ext cx="5592114" cy="1602553"/>
          </a:xfrm>
          <a:prstGeom prst="rect">
            <a:avLst/>
          </a:prstGeom>
        </p:spPr>
        <p:txBody>
          <a:bodyPr vert="horz" lIns="0" tIns="0" rIns="0" bIns="0" rtlCol="0">
            <a:normAutofit fontScale="92500" lnSpcReduction="20000"/>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startAt="3"/>
            </a:pPr>
            <a:r>
              <a:rPr lang="en-US" sz="1600" dirty="0"/>
              <a:t>After completing data entry for that ward, determine if you will add an additional ward.  If you will, click the add additional ward button on the bottom center of the screen.</a:t>
            </a:r>
          </a:p>
          <a:p>
            <a:pPr marL="342900" indent="-342900">
              <a:buFont typeface="+mj-lt"/>
              <a:buAutoNum type="arabicPeriod" startAt="3"/>
            </a:pPr>
            <a:r>
              <a:rPr lang="en-US" sz="1600" dirty="0"/>
              <a:t>If this is</a:t>
            </a:r>
            <a:r>
              <a:rPr lang="en-US" sz="1600" dirty="0">
                <a:solidFill>
                  <a:schemeClr val="accent4">
                    <a:lumMod val="60000"/>
                    <a:lumOff val="40000"/>
                  </a:schemeClr>
                </a:solidFill>
              </a:rPr>
              <a:t> </a:t>
            </a:r>
            <a:r>
              <a:rPr lang="en-US" sz="1600" dirty="0"/>
              <a:t>the last ward you will enter at this time,   click the submit button at the bottom center of the screen.</a:t>
            </a:r>
          </a:p>
          <a:p>
            <a:endParaRPr lang="en-US" sz="1600" dirty="0"/>
          </a:p>
          <a:p>
            <a:pPr marL="514350" indent="-514350">
              <a:buFont typeface="+mj-lt"/>
              <a:buAutoNum type="arabicPeriod"/>
            </a:pPr>
            <a:endParaRPr lang="en-US" sz="1600" dirty="0"/>
          </a:p>
          <a:p>
            <a:endParaRPr lang="en-US" sz="1600" dirty="0"/>
          </a:p>
        </p:txBody>
      </p:sp>
      <p:sp>
        <p:nvSpPr>
          <p:cNvPr id="11" name="TextBox 10">
            <a:extLst>
              <a:ext uri="{FF2B5EF4-FFF2-40B4-BE49-F238E27FC236}">
                <a16:creationId xmlns:a16="http://schemas.microsoft.com/office/drawing/2014/main" id="{F69A0E46-9365-D072-5338-599005E68238}"/>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sp>
        <p:nvSpPr>
          <p:cNvPr id="4" name="Rectangle 3">
            <a:extLst>
              <a:ext uri="{FF2B5EF4-FFF2-40B4-BE49-F238E27FC236}">
                <a16:creationId xmlns:a16="http://schemas.microsoft.com/office/drawing/2014/main" id="{0FCAE143-0A4F-8C12-4A8D-63770BAB43E2}"/>
              </a:ext>
            </a:extLst>
          </p:cNvPr>
          <p:cNvSpPr/>
          <p:nvPr/>
        </p:nvSpPr>
        <p:spPr bwMode="gray">
          <a:xfrm>
            <a:off x="11022479" y="2914976"/>
            <a:ext cx="965582" cy="171456"/>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4">
            <a:extLst>
              <a:ext uri="{FF2B5EF4-FFF2-40B4-BE49-F238E27FC236}">
                <a16:creationId xmlns:a16="http://schemas.microsoft.com/office/drawing/2014/main" id="{1392ED4A-7D4E-5349-90CC-0D1266AADC7F}"/>
              </a:ext>
            </a:extLst>
          </p:cNvPr>
          <p:cNvSpPr/>
          <p:nvPr/>
        </p:nvSpPr>
        <p:spPr bwMode="gray">
          <a:xfrm>
            <a:off x="4723448" y="2741077"/>
            <a:ext cx="1301205" cy="140278"/>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Rounded Corners 11">
            <a:extLst>
              <a:ext uri="{FF2B5EF4-FFF2-40B4-BE49-F238E27FC236}">
                <a16:creationId xmlns:a16="http://schemas.microsoft.com/office/drawing/2014/main" id="{9579563E-751A-D0FF-2E7A-8CF8F00BFCAD}"/>
              </a:ext>
            </a:extLst>
          </p:cNvPr>
          <p:cNvSpPr/>
          <p:nvPr/>
        </p:nvSpPr>
        <p:spPr bwMode="gray">
          <a:xfrm>
            <a:off x="7617678" y="6454239"/>
            <a:ext cx="503065" cy="198009"/>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Rounded Corners 12">
            <a:extLst>
              <a:ext uri="{FF2B5EF4-FFF2-40B4-BE49-F238E27FC236}">
                <a16:creationId xmlns:a16="http://schemas.microsoft.com/office/drawing/2014/main" id="{0785DC30-0F21-066A-E5FB-3B9F55333C1B}"/>
              </a:ext>
            </a:extLst>
          </p:cNvPr>
          <p:cNvSpPr/>
          <p:nvPr/>
        </p:nvSpPr>
        <p:spPr bwMode="gray">
          <a:xfrm>
            <a:off x="7617678" y="5728959"/>
            <a:ext cx="965582" cy="293152"/>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 name="Oval 6">
            <a:extLst>
              <a:ext uri="{FF2B5EF4-FFF2-40B4-BE49-F238E27FC236}">
                <a16:creationId xmlns:a16="http://schemas.microsoft.com/office/drawing/2014/main" id="{91DFB9F1-5ED3-EF3A-268C-B4979E620C8A}"/>
              </a:ext>
            </a:extLst>
          </p:cNvPr>
          <p:cNvSpPr/>
          <p:nvPr/>
        </p:nvSpPr>
        <p:spPr bwMode="gray">
          <a:xfrm>
            <a:off x="238284" y="3135848"/>
            <a:ext cx="965582" cy="293152"/>
          </a:xfrm>
          <a:prstGeom prst="ellipse">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946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sz="3600"/>
              <a:t>Ward Data page/Survey Dashboard – edit facility/ward data</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501649" y="1958500"/>
            <a:ext cx="3602518" cy="1571509"/>
          </a:xfrm>
        </p:spPr>
        <p:txBody>
          <a:bodyPr>
            <a:normAutofit fontScale="85000" lnSpcReduction="10000"/>
          </a:bodyPr>
          <a:lstStyle/>
          <a:p>
            <a:pPr marL="514350" indent="-514350">
              <a:buFont typeface="+mj-lt"/>
              <a:buAutoNum type="arabicPeriod"/>
            </a:pPr>
            <a:r>
              <a:rPr lang="en-US" sz="1400" dirty="0"/>
              <a:t>After submitting ward data, the survey dashboard page will be updated with information on that ward, including the </a:t>
            </a:r>
            <a:r>
              <a:rPr lang="en-US" sz="1400" b="1" dirty="0"/>
              <a:t>ward survey date.</a:t>
            </a:r>
            <a:r>
              <a:rPr lang="en-US" sz="1400" dirty="0"/>
              <a:t> </a:t>
            </a:r>
          </a:p>
          <a:p>
            <a:pPr marL="514350" indent="-514350">
              <a:buFont typeface="+mj-lt"/>
              <a:buAutoNum type="arabicPeriod"/>
            </a:pPr>
            <a:r>
              <a:rPr lang="en-US" sz="1400" dirty="0"/>
              <a:t>Also shown are whether the ward data is complete, and the number of patient records associated with that ward. </a:t>
            </a:r>
            <a:br>
              <a:rPr lang="en-US" sz="1400" dirty="0"/>
            </a:br>
            <a:endParaRPr lang="en-US" sz="1400" dirty="0"/>
          </a:p>
          <a:p>
            <a:endParaRPr lang="en-US" sz="1600" dirty="0"/>
          </a:p>
          <a:p>
            <a:pPr marL="514350" indent="-514350">
              <a:buFont typeface="+mj-lt"/>
              <a:buAutoNum type="arabicPeriod"/>
            </a:pPr>
            <a:endParaRPr lang="en-US" sz="1600" dirty="0"/>
          </a:p>
          <a:p>
            <a:endParaRPr lang="en-US" sz="1600" dirty="0"/>
          </a:p>
        </p:txBody>
      </p:sp>
      <p:sp>
        <p:nvSpPr>
          <p:cNvPr id="11" name="TextBox 10">
            <a:extLst>
              <a:ext uri="{FF2B5EF4-FFF2-40B4-BE49-F238E27FC236}">
                <a16:creationId xmlns:a16="http://schemas.microsoft.com/office/drawing/2014/main" id="{F69A0E46-9365-D072-5338-599005E68238}"/>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sp>
        <p:nvSpPr>
          <p:cNvPr id="16" name="TextBox 15">
            <a:extLst>
              <a:ext uri="{FF2B5EF4-FFF2-40B4-BE49-F238E27FC236}">
                <a16:creationId xmlns:a16="http://schemas.microsoft.com/office/drawing/2014/main" id="{787CCABD-1BC8-BCAB-E866-6A3CD0E5E974}"/>
              </a:ext>
            </a:extLst>
          </p:cNvPr>
          <p:cNvSpPr txBox="1"/>
          <p:nvPr/>
        </p:nvSpPr>
        <p:spPr>
          <a:xfrm>
            <a:off x="408003" y="1543810"/>
            <a:ext cx="6097712" cy="307777"/>
          </a:xfrm>
          <a:prstGeom prst="rect">
            <a:avLst/>
          </a:prstGeom>
          <a:noFill/>
        </p:spPr>
        <p:txBody>
          <a:bodyPr wrap="square">
            <a:spAutoFit/>
          </a:bodyPr>
          <a:lstStyle/>
          <a:p>
            <a:r>
              <a:rPr lang="en-US" sz="1400" b="1"/>
              <a:t>Survey Dashboard</a:t>
            </a:r>
            <a:endParaRPr lang="en-US" sz="1400"/>
          </a:p>
        </p:txBody>
      </p:sp>
      <p:sp>
        <p:nvSpPr>
          <p:cNvPr id="5" name="TextBox 4">
            <a:extLst>
              <a:ext uri="{FF2B5EF4-FFF2-40B4-BE49-F238E27FC236}">
                <a16:creationId xmlns:a16="http://schemas.microsoft.com/office/drawing/2014/main" id="{B300B476-760E-FE58-191D-2962EA263774}"/>
              </a:ext>
            </a:extLst>
          </p:cNvPr>
          <p:cNvSpPr txBox="1"/>
          <p:nvPr/>
        </p:nvSpPr>
        <p:spPr>
          <a:xfrm>
            <a:off x="1080247" y="3530009"/>
            <a:ext cx="2721769" cy="1015663"/>
          </a:xfrm>
          <a:prstGeom prst="rect">
            <a:avLst/>
          </a:prstGeom>
          <a:noFill/>
        </p:spPr>
        <p:txBody>
          <a:bodyPr wrap="square">
            <a:spAutoFit/>
          </a:bodyPr>
          <a:lstStyle/>
          <a:p>
            <a:r>
              <a:rPr lang="en-US" sz="1200" dirty="0">
                <a:solidFill>
                  <a:srgbClr val="C00000"/>
                </a:solidFill>
              </a:rPr>
              <a:t>*Note: All ward data does not have to be complete before patients are added to that ward. Only a </a:t>
            </a:r>
            <a:r>
              <a:rPr lang="en-US" sz="1200" b="1" dirty="0">
                <a:solidFill>
                  <a:srgbClr val="C00000"/>
                </a:solidFill>
              </a:rPr>
              <a:t>ward survey date</a:t>
            </a:r>
            <a:r>
              <a:rPr lang="en-US" sz="1200" dirty="0">
                <a:solidFill>
                  <a:srgbClr val="C00000"/>
                </a:solidFill>
              </a:rPr>
              <a:t> is needed prior to adding patients</a:t>
            </a:r>
          </a:p>
        </p:txBody>
      </p:sp>
      <p:pic>
        <p:nvPicPr>
          <p:cNvPr id="7" name="Picture 6">
            <a:extLst>
              <a:ext uri="{FF2B5EF4-FFF2-40B4-BE49-F238E27FC236}">
                <a16:creationId xmlns:a16="http://schemas.microsoft.com/office/drawing/2014/main" id="{B19499B1-E843-5EE8-86E3-AE457808FB77}"/>
              </a:ext>
            </a:extLst>
          </p:cNvPr>
          <p:cNvPicPr>
            <a:picLocks noChangeAspect="1"/>
          </p:cNvPicPr>
          <p:nvPr/>
        </p:nvPicPr>
        <p:blipFill>
          <a:blip r:embed="rId3"/>
          <a:stretch>
            <a:fillRect/>
          </a:stretch>
        </p:blipFill>
        <p:spPr>
          <a:xfrm>
            <a:off x="4510980" y="1435028"/>
            <a:ext cx="7153710" cy="3879162"/>
          </a:xfrm>
          <a:prstGeom prst="rect">
            <a:avLst/>
          </a:prstGeom>
          <a:ln>
            <a:solidFill>
              <a:srgbClr val="546DB4"/>
            </a:solidFill>
          </a:ln>
        </p:spPr>
      </p:pic>
      <p:sp>
        <p:nvSpPr>
          <p:cNvPr id="6" name="Rectangle 5">
            <a:extLst>
              <a:ext uri="{FF2B5EF4-FFF2-40B4-BE49-F238E27FC236}">
                <a16:creationId xmlns:a16="http://schemas.microsoft.com/office/drawing/2014/main" id="{60A2672C-5578-A225-7FF0-68F8A413ED67}"/>
              </a:ext>
            </a:extLst>
          </p:cNvPr>
          <p:cNvSpPr/>
          <p:nvPr/>
        </p:nvSpPr>
        <p:spPr bwMode="gray">
          <a:xfrm>
            <a:off x="10084888" y="1506142"/>
            <a:ext cx="1567102" cy="197530"/>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 name="Rectangle: Rounded Corners 3">
            <a:extLst>
              <a:ext uri="{FF2B5EF4-FFF2-40B4-BE49-F238E27FC236}">
                <a16:creationId xmlns:a16="http://schemas.microsoft.com/office/drawing/2014/main" id="{CAFC7CF1-DE7D-D586-F156-D865991AF43E}"/>
              </a:ext>
            </a:extLst>
          </p:cNvPr>
          <p:cNvSpPr/>
          <p:nvPr/>
        </p:nvSpPr>
        <p:spPr bwMode="gray">
          <a:xfrm>
            <a:off x="5834742" y="3149601"/>
            <a:ext cx="5938055" cy="1396072"/>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060391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BADBE3-975E-6D29-0FF1-10EC423E1DF0}"/>
              </a:ext>
            </a:extLst>
          </p:cNvPr>
          <p:cNvPicPr>
            <a:picLocks noChangeAspect="1"/>
          </p:cNvPicPr>
          <p:nvPr/>
        </p:nvPicPr>
        <p:blipFill>
          <a:blip r:embed="rId3"/>
          <a:stretch>
            <a:fillRect/>
          </a:stretch>
        </p:blipFill>
        <p:spPr>
          <a:xfrm>
            <a:off x="4510980" y="1435028"/>
            <a:ext cx="7153710" cy="3879162"/>
          </a:xfrm>
          <a:prstGeom prst="rect">
            <a:avLst/>
          </a:prstGeom>
          <a:ln>
            <a:solidFill>
              <a:srgbClr val="546DB4"/>
            </a:solidFill>
          </a:ln>
        </p:spPr>
      </p:pic>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sz="3600"/>
              <a:t>Ward Data page/Survey Dashboard – edit facility/ward data</a:t>
            </a:r>
          </a:p>
        </p:txBody>
      </p:sp>
      <p:sp>
        <p:nvSpPr>
          <p:cNvPr id="14" name="Content Placeholder 2">
            <a:extLst>
              <a:ext uri="{FF2B5EF4-FFF2-40B4-BE49-F238E27FC236}">
                <a16:creationId xmlns:a16="http://schemas.microsoft.com/office/drawing/2014/main" id="{C531A73E-D5EA-E4F5-CDB8-376A3D9D1A70}"/>
              </a:ext>
            </a:extLst>
          </p:cNvPr>
          <p:cNvSpPr txBox="1">
            <a:spLocks/>
          </p:cNvSpPr>
          <p:nvPr/>
        </p:nvSpPr>
        <p:spPr>
          <a:xfrm>
            <a:off x="365487" y="1893650"/>
            <a:ext cx="3706784" cy="4976635"/>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Arial" panose="020B0604020202020204" pitchFamily="34" charset="0"/>
              <a:buChar char="•"/>
            </a:pPr>
            <a:r>
              <a:rPr lang="en-US" sz="1400" dirty="0"/>
              <a:t>Facility and ward data can be edited from the survey dashboard tab by clicking on “facility/ward data entry”</a:t>
            </a:r>
          </a:p>
          <a:p>
            <a:pPr marL="342900" indent="-342900">
              <a:buFont typeface="Arial" panose="020B0604020202020204" pitchFamily="34" charset="0"/>
              <a:buChar char="•"/>
            </a:pPr>
            <a:r>
              <a:rPr lang="en-US" sz="1400" dirty="0">
                <a:solidFill>
                  <a:srgbClr val="C00000"/>
                </a:solidFill>
              </a:rPr>
              <a:t>Note: you may not change the ward survey date after it was submitted the first time. Contact a system admin if your ward survey date needs to be changed.</a:t>
            </a:r>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pPr marL="342900" indent="-342900">
              <a:buFont typeface="+mj-lt"/>
              <a:buAutoNum type="arabicPeriod" startAt="3"/>
            </a:pPr>
            <a:endParaRPr lang="en-US" sz="1600" dirty="0"/>
          </a:p>
          <a:p>
            <a:endParaRPr lang="en-US" sz="1600" dirty="0"/>
          </a:p>
          <a:p>
            <a:endParaRPr lang="en-US" sz="1600" dirty="0"/>
          </a:p>
          <a:p>
            <a:pPr marL="514350" indent="-514350">
              <a:buFont typeface="+mj-lt"/>
              <a:buAutoNum type="arabicPeriod"/>
            </a:pPr>
            <a:endParaRPr lang="en-US" sz="1600" dirty="0"/>
          </a:p>
          <a:p>
            <a:endParaRPr lang="en-US" sz="1600" dirty="0"/>
          </a:p>
        </p:txBody>
      </p:sp>
      <p:sp>
        <p:nvSpPr>
          <p:cNvPr id="11" name="TextBox 10">
            <a:extLst>
              <a:ext uri="{FF2B5EF4-FFF2-40B4-BE49-F238E27FC236}">
                <a16:creationId xmlns:a16="http://schemas.microsoft.com/office/drawing/2014/main" id="{F69A0E46-9365-D072-5338-599005E68238}"/>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sp>
        <p:nvSpPr>
          <p:cNvPr id="15" name="TextBox 14">
            <a:extLst>
              <a:ext uri="{FF2B5EF4-FFF2-40B4-BE49-F238E27FC236}">
                <a16:creationId xmlns:a16="http://schemas.microsoft.com/office/drawing/2014/main" id="{81E83EDF-128E-55D1-9277-D2CBF062C238}"/>
              </a:ext>
            </a:extLst>
          </p:cNvPr>
          <p:cNvSpPr txBox="1"/>
          <p:nvPr/>
        </p:nvSpPr>
        <p:spPr>
          <a:xfrm>
            <a:off x="365486" y="1434957"/>
            <a:ext cx="6097712" cy="307777"/>
          </a:xfrm>
          <a:prstGeom prst="rect">
            <a:avLst/>
          </a:prstGeom>
          <a:noFill/>
        </p:spPr>
        <p:txBody>
          <a:bodyPr wrap="square">
            <a:spAutoFit/>
          </a:bodyPr>
          <a:lstStyle/>
          <a:p>
            <a:r>
              <a:rPr lang="en-US" sz="1400" b="1" dirty="0"/>
              <a:t>EDIT facility/ward data</a:t>
            </a:r>
            <a:endParaRPr lang="en-US" sz="1400" dirty="0"/>
          </a:p>
        </p:txBody>
      </p:sp>
      <p:sp>
        <p:nvSpPr>
          <p:cNvPr id="4" name="Rectangle 3">
            <a:extLst>
              <a:ext uri="{FF2B5EF4-FFF2-40B4-BE49-F238E27FC236}">
                <a16:creationId xmlns:a16="http://schemas.microsoft.com/office/drawing/2014/main" id="{228CA327-5FD4-5BA5-8E90-329A3DA1308B}"/>
              </a:ext>
            </a:extLst>
          </p:cNvPr>
          <p:cNvSpPr/>
          <p:nvPr/>
        </p:nvSpPr>
        <p:spPr bwMode="gray">
          <a:xfrm>
            <a:off x="10084888" y="1506142"/>
            <a:ext cx="1567102" cy="197530"/>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Rounded Corners 4">
            <a:extLst>
              <a:ext uri="{FF2B5EF4-FFF2-40B4-BE49-F238E27FC236}">
                <a16:creationId xmlns:a16="http://schemas.microsoft.com/office/drawing/2014/main" id="{5AF8AFAE-9EFD-8EF4-8C79-4685897E323B}"/>
              </a:ext>
            </a:extLst>
          </p:cNvPr>
          <p:cNvSpPr/>
          <p:nvPr/>
        </p:nvSpPr>
        <p:spPr bwMode="gray">
          <a:xfrm>
            <a:off x="8999325" y="3049741"/>
            <a:ext cx="1424264" cy="45919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55154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urvey dashboard&#10;&#10;Description automatically generated">
            <a:extLst>
              <a:ext uri="{FF2B5EF4-FFF2-40B4-BE49-F238E27FC236}">
                <a16:creationId xmlns:a16="http://schemas.microsoft.com/office/drawing/2014/main" id="{96D46756-9707-4073-480F-E2876BAB0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3" y="2977704"/>
            <a:ext cx="5463628" cy="3461281"/>
          </a:xfrm>
          <a:prstGeom prst="rect">
            <a:avLst/>
          </a:prstGeom>
          <a:ln>
            <a:solidFill>
              <a:srgbClr val="546DB4"/>
            </a:solidFill>
          </a:ln>
        </p:spPr>
      </p:pic>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sz="3600" dirty="0"/>
              <a:t>Export Facility/Ward Reports – to excel</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501649" y="1958500"/>
            <a:ext cx="5294402" cy="912291"/>
          </a:xfrm>
        </p:spPr>
        <p:txBody>
          <a:bodyPr>
            <a:normAutofit fontScale="92500" lnSpcReduction="20000"/>
          </a:bodyPr>
          <a:lstStyle/>
          <a:p>
            <a:pPr marL="514350" indent="-514350">
              <a:buFont typeface="+mj-lt"/>
              <a:buAutoNum type="arabicPeriod"/>
            </a:pPr>
            <a:r>
              <a:rPr lang="en-US" sz="1600" dirty="0"/>
              <a:t>If you would like to export the facility and ward data to an excel spreadsheet, click the </a:t>
            </a:r>
            <a:r>
              <a:rPr lang="en-US" sz="1600" dirty="0">
                <a:solidFill>
                  <a:schemeClr val="accent4">
                    <a:lumMod val="60000"/>
                    <a:lumOff val="40000"/>
                  </a:schemeClr>
                </a:solidFill>
              </a:rPr>
              <a:t>“</a:t>
            </a:r>
            <a:r>
              <a:rPr lang="en-US" sz="1600" dirty="0"/>
              <a:t>Export Facility/Ward Reports</a:t>
            </a:r>
            <a:r>
              <a:rPr lang="en-US" sz="1600" dirty="0">
                <a:solidFill>
                  <a:schemeClr val="accent4">
                    <a:lumMod val="60000"/>
                    <a:lumOff val="40000"/>
                  </a:schemeClr>
                </a:solidFill>
              </a:rPr>
              <a:t>”</a:t>
            </a:r>
            <a:r>
              <a:rPr lang="en-US" sz="1600" dirty="0"/>
              <a:t> tab on the Survey Dashboard page</a:t>
            </a:r>
            <a:endParaRPr lang="en-US" sz="1800" dirty="0"/>
          </a:p>
          <a:p>
            <a:endParaRPr lang="en-US" sz="1600" dirty="0"/>
          </a:p>
          <a:p>
            <a:pPr marL="514350" indent="-514350">
              <a:buFont typeface="+mj-lt"/>
              <a:buAutoNum type="arabicPeriod"/>
            </a:pPr>
            <a:endParaRPr lang="en-US" sz="1600" dirty="0"/>
          </a:p>
          <a:p>
            <a:endParaRPr lang="en-US" sz="1600" dirty="0"/>
          </a:p>
        </p:txBody>
      </p:sp>
      <p:sp>
        <p:nvSpPr>
          <p:cNvPr id="11" name="TextBox 10">
            <a:extLst>
              <a:ext uri="{FF2B5EF4-FFF2-40B4-BE49-F238E27FC236}">
                <a16:creationId xmlns:a16="http://schemas.microsoft.com/office/drawing/2014/main" id="{F69A0E46-9365-D072-5338-599005E68238}"/>
              </a:ext>
            </a:extLst>
          </p:cNvPr>
          <p:cNvSpPr txBox="1"/>
          <p:nvPr/>
        </p:nvSpPr>
        <p:spPr>
          <a:xfrm>
            <a:off x="501649" y="982465"/>
            <a:ext cx="9630321" cy="246221"/>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Survey Administrators</a:t>
            </a:r>
          </a:p>
        </p:txBody>
      </p:sp>
      <p:sp>
        <p:nvSpPr>
          <p:cNvPr id="15" name="TextBox 14">
            <a:extLst>
              <a:ext uri="{FF2B5EF4-FFF2-40B4-BE49-F238E27FC236}">
                <a16:creationId xmlns:a16="http://schemas.microsoft.com/office/drawing/2014/main" id="{81E83EDF-128E-55D1-9277-D2CBF062C238}"/>
              </a:ext>
            </a:extLst>
          </p:cNvPr>
          <p:cNvSpPr txBox="1"/>
          <p:nvPr/>
        </p:nvSpPr>
        <p:spPr>
          <a:xfrm>
            <a:off x="6265985" y="1543810"/>
            <a:ext cx="6097712" cy="307777"/>
          </a:xfrm>
          <a:prstGeom prst="rect">
            <a:avLst/>
          </a:prstGeom>
          <a:noFill/>
        </p:spPr>
        <p:txBody>
          <a:bodyPr wrap="square">
            <a:spAutoFit/>
          </a:bodyPr>
          <a:lstStyle/>
          <a:p>
            <a:r>
              <a:rPr lang="en-US" sz="1400" b="1"/>
              <a:t>EXCEL Spreadsheet report</a:t>
            </a:r>
            <a:endParaRPr lang="en-US" sz="1400"/>
          </a:p>
        </p:txBody>
      </p:sp>
      <p:sp>
        <p:nvSpPr>
          <p:cNvPr id="16" name="TextBox 15">
            <a:extLst>
              <a:ext uri="{FF2B5EF4-FFF2-40B4-BE49-F238E27FC236}">
                <a16:creationId xmlns:a16="http://schemas.microsoft.com/office/drawing/2014/main" id="{787CCABD-1BC8-BCAB-E866-6A3CD0E5E974}"/>
              </a:ext>
            </a:extLst>
          </p:cNvPr>
          <p:cNvSpPr txBox="1"/>
          <p:nvPr/>
        </p:nvSpPr>
        <p:spPr>
          <a:xfrm>
            <a:off x="408003" y="1543810"/>
            <a:ext cx="6097712" cy="307777"/>
          </a:xfrm>
          <a:prstGeom prst="rect">
            <a:avLst/>
          </a:prstGeom>
          <a:noFill/>
        </p:spPr>
        <p:txBody>
          <a:bodyPr wrap="square">
            <a:spAutoFit/>
          </a:bodyPr>
          <a:lstStyle/>
          <a:p>
            <a:r>
              <a:rPr lang="en-US" sz="1400" b="1"/>
              <a:t>Create export file</a:t>
            </a:r>
            <a:endParaRPr lang="en-US" sz="1400"/>
          </a:p>
        </p:txBody>
      </p:sp>
      <p:sp>
        <p:nvSpPr>
          <p:cNvPr id="7" name="Rectangle 6">
            <a:extLst>
              <a:ext uri="{FF2B5EF4-FFF2-40B4-BE49-F238E27FC236}">
                <a16:creationId xmlns:a16="http://schemas.microsoft.com/office/drawing/2014/main" id="{46A7B5BE-52B9-CAF3-B35D-81DAFAD40C52}"/>
              </a:ext>
            </a:extLst>
          </p:cNvPr>
          <p:cNvSpPr/>
          <p:nvPr/>
        </p:nvSpPr>
        <p:spPr bwMode="gray">
          <a:xfrm>
            <a:off x="4221126" y="3104707"/>
            <a:ext cx="1574925" cy="138223"/>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Rectangle: Rounded Corners 7">
            <a:extLst>
              <a:ext uri="{FF2B5EF4-FFF2-40B4-BE49-F238E27FC236}">
                <a16:creationId xmlns:a16="http://schemas.microsoft.com/office/drawing/2014/main" id="{C2629712-0CD5-B4D0-FF53-1FF6F8B77A31}"/>
              </a:ext>
            </a:extLst>
          </p:cNvPr>
          <p:cNvSpPr/>
          <p:nvPr/>
        </p:nvSpPr>
        <p:spPr bwMode="gray">
          <a:xfrm>
            <a:off x="4569086" y="4381767"/>
            <a:ext cx="1424264" cy="45919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0" name="Picture 9" descr="A screenshot of a computer&#10;&#10;Description automatically generated">
            <a:extLst>
              <a:ext uri="{FF2B5EF4-FFF2-40B4-BE49-F238E27FC236}">
                <a16:creationId xmlns:a16="http://schemas.microsoft.com/office/drawing/2014/main" id="{C449365B-7F6C-F26B-491D-1B3814465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985" y="2166710"/>
            <a:ext cx="5518262" cy="3104023"/>
          </a:xfrm>
          <a:prstGeom prst="rect">
            <a:avLst/>
          </a:prstGeom>
        </p:spPr>
      </p:pic>
    </p:spTree>
    <p:extLst>
      <p:ext uri="{BB962C8B-B14F-4D97-AF65-F5344CB8AC3E}">
        <p14:creationId xmlns:p14="http://schemas.microsoft.com/office/powerpoint/2010/main" val="3670238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5E99-AA9C-1CC8-7208-3187D28F689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4EFA925-2933-3777-0908-F9563A4B99DB}"/>
              </a:ext>
            </a:extLst>
          </p:cNvPr>
          <p:cNvPicPr>
            <a:picLocks noChangeAspect="1"/>
          </p:cNvPicPr>
          <p:nvPr/>
        </p:nvPicPr>
        <p:blipFill>
          <a:blip r:embed="rId3"/>
          <a:stretch>
            <a:fillRect/>
          </a:stretch>
        </p:blipFill>
        <p:spPr>
          <a:xfrm>
            <a:off x="3839553" y="1255872"/>
            <a:ext cx="8184461" cy="4763928"/>
          </a:xfrm>
          <a:prstGeom prst="rect">
            <a:avLst/>
          </a:prstGeom>
          <a:ln>
            <a:solidFill>
              <a:srgbClr val="546DB4"/>
            </a:solidFill>
          </a:ln>
        </p:spPr>
      </p:pic>
      <p:sp>
        <p:nvSpPr>
          <p:cNvPr id="2" name="Title 1">
            <a:extLst>
              <a:ext uri="{FF2B5EF4-FFF2-40B4-BE49-F238E27FC236}">
                <a16:creationId xmlns:a16="http://schemas.microsoft.com/office/drawing/2014/main" id="{2267A522-3C7E-C4DD-3C64-2B9115B0BB99}"/>
              </a:ext>
            </a:extLst>
          </p:cNvPr>
          <p:cNvSpPr>
            <a:spLocks noGrp="1"/>
          </p:cNvSpPr>
          <p:nvPr>
            <p:ph type="title"/>
          </p:nvPr>
        </p:nvSpPr>
        <p:spPr/>
        <p:txBody>
          <a:bodyPr/>
          <a:lstStyle/>
          <a:p>
            <a:r>
              <a:rPr lang="en-US" dirty="0"/>
              <a:t>Edit/Search Patient Records – </a:t>
            </a:r>
            <a:r>
              <a:rPr lang="en-US" sz="2800" dirty="0"/>
              <a:t>Patient Records Page</a:t>
            </a:r>
          </a:p>
        </p:txBody>
      </p:sp>
      <p:sp>
        <p:nvSpPr>
          <p:cNvPr id="7" name="Content Placeholder 2">
            <a:extLst>
              <a:ext uri="{FF2B5EF4-FFF2-40B4-BE49-F238E27FC236}">
                <a16:creationId xmlns:a16="http://schemas.microsoft.com/office/drawing/2014/main" id="{E6BDF3E7-13E5-D197-C199-1684B97C6FA8}"/>
              </a:ext>
            </a:extLst>
          </p:cNvPr>
          <p:cNvSpPr txBox="1">
            <a:spLocks/>
          </p:cNvSpPr>
          <p:nvPr/>
        </p:nvSpPr>
        <p:spPr>
          <a:xfrm>
            <a:off x="167986" y="1674615"/>
            <a:ext cx="3587464" cy="3000001"/>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a:pPr>
            <a:r>
              <a:rPr lang="en-US" sz="1400" dirty="0"/>
              <a:t>Survey admins can view a summary of all ward and patient data from the </a:t>
            </a:r>
            <a:r>
              <a:rPr lang="en-US" sz="1400" b="1" dirty="0"/>
              <a:t>patient records Page</a:t>
            </a:r>
          </a:p>
          <a:p>
            <a:pPr marL="514350" indent="-514350">
              <a:buFont typeface="+mj-lt"/>
              <a:buAutoNum type="arabicPeriod"/>
            </a:pPr>
            <a:r>
              <a:rPr lang="en-US" sz="1400" dirty="0"/>
              <a:t>The Patient Records page shows all of the wards entered for the facility, and the list of patient records that have been entered by </a:t>
            </a:r>
            <a:r>
              <a:rPr lang="en-US" sz="1400" b="1" dirty="0"/>
              <a:t>all data collectors</a:t>
            </a:r>
          </a:p>
          <a:p>
            <a:pPr marL="514350" indent="-514350">
              <a:buFont typeface="+mj-lt"/>
              <a:buAutoNum type="arabicPeriod"/>
            </a:pPr>
            <a:r>
              <a:rPr lang="en-US" sz="1400" dirty="0"/>
              <a:t>You can sort the different columns on the patient records table by lick on the arrows</a:t>
            </a:r>
          </a:p>
          <a:p>
            <a:pPr marL="514350" indent="-514350">
              <a:buFont typeface="+mj-lt"/>
              <a:buAutoNum type="arabicPeriod"/>
            </a:pPr>
            <a:r>
              <a:rPr lang="en-US" sz="1400" dirty="0"/>
              <a:t>You may also </a:t>
            </a:r>
            <a:r>
              <a:rPr lang="en-US" sz="1400" b="1" dirty="0"/>
              <a:t>search</a:t>
            </a:r>
            <a:r>
              <a:rPr lang="en-US" sz="1400" dirty="0"/>
              <a:t> the patient records that have been entered by clicking on the search button</a:t>
            </a:r>
          </a:p>
          <a:p>
            <a:pPr marL="514350" indent="-514350">
              <a:buFont typeface="+mj-lt"/>
              <a:buAutoNum type="arabicPeriod"/>
            </a:pPr>
            <a:r>
              <a:rPr lang="en-US" sz="1400" dirty="0"/>
              <a:t>The patient records </a:t>
            </a:r>
            <a:r>
              <a:rPr lang="en-US" sz="1400" b="1" dirty="0"/>
              <a:t>status </a:t>
            </a:r>
            <a:r>
              <a:rPr lang="en-US" sz="1400" dirty="0"/>
              <a:t>column can be used to track data collector progress towards record completion</a:t>
            </a:r>
          </a:p>
          <a:p>
            <a:pPr lvl="4" indent="0">
              <a:buNone/>
            </a:pPr>
            <a:endParaRPr lang="en-US" sz="1400" dirty="0"/>
          </a:p>
          <a:p>
            <a:pPr marL="342900" lvl="1" indent="-342900">
              <a:buFont typeface="+mj-lt"/>
              <a:buAutoNum type="arabicPeriod" startAt="2"/>
            </a:pPr>
            <a:endParaRPr lang="en-US" sz="1400" dirty="0"/>
          </a:p>
          <a:p>
            <a:endParaRPr lang="en-US" sz="1400" dirty="0"/>
          </a:p>
          <a:p>
            <a:endParaRPr lang="en-US" sz="1400" dirty="0"/>
          </a:p>
          <a:p>
            <a:endParaRPr lang="en-US" sz="1400" dirty="0"/>
          </a:p>
        </p:txBody>
      </p:sp>
      <p:sp>
        <p:nvSpPr>
          <p:cNvPr id="10" name="Rectangle 9">
            <a:extLst>
              <a:ext uri="{FF2B5EF4-FFF2-40B4-BE49-F238E27FC236}">
                <a16:creationId xmlns:a16="http://schemas.microsoft.com/office/drawing/2014/main" id="{1EC98B55-7FFC-FD74-2A54-0E6A50869E8D}"/>
              </a:ext>
            </a:extLst>
          </p:cNvPr>
          <p:cNvSpPr/>
          <p:nvPr/>
        </p:nvSpPr>
        <p:spPr bwMode="gray">
          <a:xfrm>
            <a:off x="10874829" y="1717680"/>
            <a:ext cx="1149185" cy="165550"/>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 name="TextBox 3">
            <a:extLst>
              <a:ext uri="{FF2B5EF4-FFF2-40B4-BE49-F238E27FC236}">
                <a16:creationId xmlns:a16="http://schemas.microsoft.com/office/drawing/2014/main" id="{0A99AA67-DD06-F94A-76A7-172BB692796D}"/>
              </a:ext>
            </a:extLst>
          </p:cNvPr>
          <p:cNvSpPr txBox="1"/>
          <p:nvPr/>
        </p:nvSpPr>
        <p:spPr>
          <a:xfrm>
            <a:off x="586904" y="1009651"/>
            <a:ext cx="9630321" cy="246221"/>
          </a:xfrm>
          <a:prstGeom prst="rect">
            <a:avLst/>
          </a:prstGeom>
          <a:noFill/>
        </p:spPr>
        <p:txBody>
          <a:bodyPr wrap="square" lIns="0" tIns="0" rIns="0" bIns="0" rtlCol="0">
            <a:spAutoFit/>
          </a:bodyPr>
          <a:lstStyle/>
          <a:p>
            <a:pPr>
              <a:spcBef>
                <a:spcPts val="600"/>
              </a:spcBef>
              <a:buSzPct val="100000"/>
            </a:pPr>
            <a:r>
              <a:rPr lang="en-US" sz="1600" dirty="0">
                <a:solidFill>
                  <a:srgbClr val="313131"/>
                </a:solidFill>
              </a:rPr>
              <a:t>Survey Administrator</a:t>
            </a:r>
          </a:p>
        </p:txBody>
      </p:sp>
      <p:sp>
        <p:nvSpPr>
          <p:cNvPr id="11" name="Rectangle: Rounded Corners 10">
            <a:extLst>
              <a:ext uri="{FF2B5EF4-FFF2-40B4-BE49-F238E27FC236}">
                <a16:creationId xmlns:a16="http://schemas.microsoft.com/office/drawing/2014/main" id="{63DB25B6-B296-CAC3-B0B4-0D18248BB4E4}"/>
              </a:ext>
            </a:extLst>
          </p:cNvPr>
          <p:cNvSpPr/>
          <p:nvPr/>
        </p:nvSpPr>
        <p:spPr bwMode="gray">
          <a:xfrm>
            <a:off x="5740400" y="4528566"/>
            <a:ext cx="226299" cy="29210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Rounded Corners 11">
            <a:extLst>
              <a:ext uri="{FF2B5EF4-FFF2-40B4-BE49-F238E27FC236}">
                <a16:creationId xmlns:a16="http://schemas.microsoft.com/office/drawing/2014/main" id="{05C509D6-C320-4CDF-EFD0-F8B19F75A6B6}"/>
              </a:ext>
            </a:extLst>
          </p:cNvPr>
          <p:cNvSpPr/>
          <p:nvPr/>
        </p:nvSpPr>
        <p:spPr bwMode="gray">
          <a:xfrm>
            <a:off x="6438900" y="3986356"/>
            <a:ext cx="304800" cy="391238"/>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Rounded Corners 12">
            <a:extLst>
              <a:ext uri="{FF2B5EF4-FFF2-40B4-BE49-F238E27FC236}">
                <a16:creationId xmlns:a16="http://schemas.microsoft.com/office/drawing/2014/main" id="{CC7DEF36-B5CE-E84F-30AE-7B91024C26F9}"/>
              </a:ext>
            </a:extLst>
          </p:cNvPr>
          <p:cNvSpPr/>
          <p:nvPr/>
        </p:nvSpPr>
        <p:spPr bwMode="gray">
          <a:xfrm>
            <a:off x="10280725" y="4441094"/>
            <a:ext cx="594104" cy="29210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4" name="TextBox 13">
            <a:extLst>
              <a:ext uri="{FF2B5EF4-FFF2-40B4-BE49-F238E27FC236}">
                <a16:creationId xmlns:a16="http://schemas.microsoft.com/office/drawing/2014/main" id="{1D04F09E-DB0C-D43F-6EDA-C4C738669280}"/>
              </a:ext>
            </a:extLst>
          </p:cNvPr>
          <p:cNvSpPr txBox="1"/>
          <p:nvPr/>
        </p:nvSpPr>
        <p:spPr>
          <a:xfrm>
            <a:off x="10030446" y="4153229"/>
            <a:ext cx="1149184" cy="161583"/>
          </a:xfrm>
          <a:prstGeom prst="rect">
            <a:avLst/>
          </a:prstGeom>
          <a:noFill/>
        </p:spPr>
        <p:txBody>
          <a:bodyPr wrap="square" lIns="0" tIns="0" rIns="0" bIns="0" rtlCol="0">
            <a:spAutoFit/>
          </a:bodyPr>
          <a:lstStyle/>
          <a:p>
            <a:pPr>
              <a:spcBef>
                <a:spcPts val="600"/>
              </a:spcBef>
              <a:buSzPct val="100000"/>
            </a:pPr>
            <a:r>
              <a:rPr lang="en-US" sz="1050" dirty="0">
                <a:solidFill>
                  <a:srgbClr val="FF0000"/>
                </a:solidFill>
              </a:rPr>
              <a:t>Status column</a:t>
            </a:r>
          </a:p>
        </p:txBody>
      </p:sp>
      <p:sp>
        <p:nvSpPr>
          <p:cNvPr id="15" name="TextBox 14">
            <a:extLst>
              <a:ext uri="{FF2B5EF4-FFF2-40B4-BE49-F238E27FC236}">
                <a16:creationId xmlns:a16="http://schemas.microsoft.com/office/drawing/2014/main" id="{20FBB2B3-FA67-4FBD-BB88-6C6F796A9C2D}"/>
              </a:ext>
            </a:extLst>
          </p:cNvPr>
          <p:cNvSpPr txBox="1"/>
          <p:nvPr/>
        </p:nvSpPr>
        <p:spPr>
          <a:xfrm>
            <a:off x="6827803" y="4129731"/>
            <a:ext cx="1149184" cy="161583"/>
          </a:xfrm>
          <a:prstGeom prst="rect">
            <a:avLst/>
          </a:prstGeom>
          <a:noFill/>
        </p:spPr>
        <p:txBody>
          <a:bodyPr wrap="square" lIns="0" tIns="0" rIns="0" bIns="0" rtlCol="0">
            <a:spAutoFit/>
          </a:bodyPr>
          <a:lstStyle/>
          <a:p>
            <a:pPr>
              <a:spcBef>
                <a:spcPts val="600"/>
              </a:spcBef>
              <a:buSzPct val="100000"/>
            </a:pPr>
            <a:r>
              <a:rPr lang="en-US" sz="1050" dirty="0">
                <a:solidFill>
                  <a:srgbClr val="FF0000"/>
                </a:solidFill>
              </a:rPr>
              <a:t>Search</a:t>
            </a:r>
          </a:p>
        </p:txBody>
      </p:sp>
      <p:sp>
        <p:nvSpPr>
          <p:cNvPr id="16" name="TextBox 15">
            <a:extLst>
              <a:ext uri="{FF2B5EF4-FFF2-40B4-BE49-F238E27FC236}">
                <a16:creationId xmlns:a16="http://schemas.microsoft.com/office/drawing/2014/main" id="{D976BF8D-ADC2-D1E0-1448-49F17ADC5715}"/>
              </a:ext>
            </a:extLst>
          </p:cNvPr>
          <p:cNvSpPr txBox="1"/>
          <p:nvPr/>
        </p:nvSpPr>
        <p:spPr>
          <a:xfrm>
            <a:off x="5427464" y="4600859"/>
            <a:ext cx="1149184" cy="161583"/>
          </a:xfrm>
          <a:prstGeom prst="rect">
            <a:avLst/>
          </a:prstGeom>
          <a:noFill/>
        </p:spPr>
        <p:txBody>
          <a:bodyPr wrap="square" lIns="0" tIns="0" rIns="0" bIns="0" rtlCol="0">
            <a:spAutoFit/>
          </a:bodyPr>
          <a:lstStyle/>
          <a:p>
            <a:pPr>
              <a:spcBef>
                <a:spcPts val="600"/>
              </a:spcBef>
              <a:buSzPct val="100000"/>
            </a:pPr>
            <a:r>
              <a:rPr lang="en-US" sz="1050" dirty="0">
                <a:solidFill>
                  <a:srgbClr val="FF0000"/>
                </a:solidFill>
              </a:rPr>
              <a:t>Sort</a:t>
            </a:r>
          </a:p>
        </p:txBody>
      </p:sp>
    </p:spTree>
    <p:extLst>
      <p:ext uri="{BB962C8B-B14F-4D97-AF65-F5344CB8AC3E}">
        <p14:creationId xmlns:p14="http://schemas.microsoft.com/office/powerpoint/2010/main" val="32392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2D3B3-A000-5BF4-D8BF-BBC18D673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97489-3DF6-53B7-6650-A25AB691F2F1}"/>
              </a:ext>
            </a:extLst>
          </p:cNvPr>
          <p:cNvSpPr>
            <a:spLocks noGrp="1"/>
          </p:cNvSpPr>
          <p:nvPr>
            <p:ph type="title"/>
          </p:nvPr>
        </p:nvSpPr>
        <p:spPr/>
        <p:txBody>
          <a:bodyPr/>
          <a:lstStyle/>
          <a:p>
            <a:r>
              <a:rPr lang="en-US" dirty="0"/>
              <a:t>Patient Records Status</a:t>
            </a:r>
            <a:endParaRPr lang="en-US" sz="2800" dirty="0"/>
          </a:p>
        </p:txBody>
      </p:sp>
      <p:sp>
        <p:nvSpPr>
          <p:cNvPr id="13" name="Text Placeholder 2">
            <a:extLst>
              <a:ext uri="{FF2B5EF4-FFF2-40B4-BE49-F238E27FC236}">
                <a16:creationId xmlns:a16="http://schemas.microsoft.com/office/drawing/2014/main" id="{BA7ACBE6-E9E9-5BA8-9CBC-ECDD573B3FE4}"/>
              </a:ext>
            </a:extLst>
          </p:cNvPr>
          <p:cNvSpPr txBox="1">
            <a:spLocks/>
          </p:cNvSpPr>
          <p:nvPr/>
        </p:nvSpPr>
        <p:spPr bwMode="auto">
          <a:xfrm>
            <a:off x="609600" y="1773172"/>
            <a:ext cx="10972800"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9" marR="0" lvl="0" indent="0" algn="l" defTabSz="914400" rtl="0" eaLnBrk="0" fontAlgn="base" latinLnBrk="0" hangingPunct="0">
              <a:lnSpc>
                <a:spcPct val="107000"/>
              </a:lnSpc>
              <a:spcBef>
                <a:spcPts val="0"/>
              </a:spcBef>
              <a:spcAft>
                <a:spcPts val="0"/>
              </a:spcAft>
              <a:buClr>
                <a:srgbClr val="005DAA"/>
              </a:buClr>
              <a:buSzTx/>
              <a:buFont typeface="Wingdings" panose="05000000000000000000" pitchFamily="2" charset="2"/>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Patient records in the app have three states:</a:t>
            </a: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516285DA-2F9D-A9D0-5B84-B30FE04DEA8C}"/>
              </a:ext>
            </a:extLst>
          </p:cNvPr>
          <p:cNvSpPr/>
          <p:nvPr/>
        </p:nvSpPr>
        <p:spPr>
          <a:xfrm>
            <a:off x="847743" y="2979689"/>
            <a:ext cx="3011214" cy="1945746"/>
          </a:xfrm>
          <a:prstGeom prst="rect">
            <a:avLst/>
          </a:prstGeom>
          <a:solidFill>
            <a:srgbClr val="9A3B26">
              <a:lumMod val="20000"/>
              <a:lumOff val="8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Incomplete: </a:t>
            </a:r>
            <a:b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not all fields are complete</a:t>
            </a:r>
          </a:p>
        </p:txBody>
      </p:sp>
      <p:sp>
        <p:nvSpPr>
          <p:cNvPr id="15" name="Rectangle 14">
            <a:extLst>
              <a:ext uri="{FF2B5EF4-FFF2-40B4-BE49-F238E27FC236}">
                <a16:creationId xmlns:a16="http://schemas.microsoft.com/office/drawing/2014/main" id="{44A25322-17DC-80BB-4725-F4175048FA75}"/>
              </a:ext>
            </a:extLst>
          </p:cNvPr>
          <p:cNvSpPr/>
          <p:nvPr/>
        </p:nvSpPr>
        <p:spPr>
          <a:xfrm>
            <a:off x="4590393" y="2979688"/>
            <a:ext cx="3011214" cy="1945746"/>
          </a:xfrm>
          <a:prstGeom prst="rect">
            <a:avLst/>
          </a:prstGeom>
          <a:solidFill>
            <a:srgbClr val="FFC000">
              <a:lumMod val="40000"/>
              <a:lumOff val="6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Complete: </a:t>
            </a:r>
            <a:b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 fields are complete</a:t>
            </a:r>
          </a:p>
        </p:txBody>
      </p:sp>
      <p:sp>
        <p:nvSpPr>
          <p:cNvPr id="16" name="Rectangle 15">
            <a:extLst>
              <a:ext uri="{FF2B5EF4-FFF2-40B4-BE49-F238E27FC236}">
                <a16:creationId xmlns:a16="http://schemas.microsoft.com/office/drawing/2014/main" id="{618BA8FF-E1CA-6279-A251-89280A40BF47}"/>
              </a:ext>
            </a:extLst>
          </p:cNvPr>
          <p:cNvSpPr/>
          <p:nvPr/>
        </p:nvSpPr>
        <p:spPr>
          <a:xfrm>
            <a:off x="8333043" y="2979688"/>
            <a:ext cx="3011214" cy="1945746"/>
          </a:xfrm>
          <a:prstGeom prst="rect">
            <a:avLst/>
          </a:prstGeom>
          <a:solidFill>
            <a:srgbClr val="4983F2">
              <a:lumMod val="40000"/>
              <a:lumOff val="60000"/>
            </a:srgbClr>
          </a:solidFill>
          <a:ln w="25400" cap="flat" cmpd="sng" algn="ctr">
            <a:solidFill>
              <a:srgbClr val="4983F2">
                <a:shade val="15000"/>
              </a:srgbClr>
            </a:solidFill>
            <a:prstDash val="solid"/>
          </a:ln>
          <a:effectLst/>
        </p:spPr>
        <p:txBody>
          <a:bodyPr rtlCol="0" anchor="ctr"/>
          <a:lstStyle/>
          <a:p>
            <a:pPr marL="0" marR="0" lvl="0" indent="-152385" algn="ctr" defTabSz="914400" eaLnBrk="0" fontAlgn="base" latinLnBrk="0" hangingPunct="0">
              <a:lnSpc>
                <a:spcPct val="107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Submitted: </a:t>
            </a:r>
            <a:b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 fields are complete </a:t>
            </a:r>
            <a:r>
              <a:rPr kumimoji="0" lang="en-US" sz="2400" b="0" i="0" u="none" strike="noStrike" kern="0" cap="none" spc="0" normalizeH="0" baseline="0" noProof="0" dirty="0">
                <a:ln>
                  <a:noFill/>
                </a:ln>
                <a:solidFill>
                  <a:srgbClr val="000000"/>
                </a:solidFill>
                <a:effectLst/>
                <a:uLnTx/>
                <a:uFillTx/>
                <a:latin typeface="Myriad Web Pro"/>
                <a:ea typeface="Calibri" panose="020F0502020204030204" pitchFamily="34" charset="0"/>
                <a:cs typeface="Calibri" panose="020F0502020204030204" pitchFamily="34" charset="0"/>
              </a:rPr>
              <a:t>AND</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the “submit” button has been pressed</a:t>
            </a:r>
            <a:endParaRPr kumimoji="0" lang="en-US" sz="2400" b="1" i="0" u="none" strike="noStrike" kern="0" cap="none" spc="0" normalizeH="0" baseline="0" noProof="0" dirty="0">
              <a:ln>
                <a:noFill/>
              </a:ln>
              <a:solidFill>
                <a:srgbClr val="000000"/>
              </a:solidFill>
              <a:effectLst/>
              <a:uLnTx/>
              <a:uFillTx/>
              <a:latin typeface="Myriad Web Pro"/>
              <a:ea typeface="+mn-ea"/>
              <a:cs typeface="+mn-cs"/>
            </a:endParaRPr>
          </a:p>
        </p:txBody>
      </p:sp>
      <p:sp>
        <p:nvSpPr>
          <p:cNvPr id="17" name="Arrow: Right 16">
            <a:extLst>
              <a:ext uri="{FF2B5EF4-FFF2-40B4-BE49-F238E27FC236}">
                <a16:creationId xmlns:a16="http://schemas.microsoft.com/office/drawing/2014/main" id="{834BD6ED-6635-C3F9-41D3-CE04866FD90C}"/>
              </a:ext>
            </a:extLst>
          </p:cNvPr>
          <p:cNvSpPr/>
          <p:nvPr/>
        </p:nvSpPr>
        <p:spPr>
          <a:xfrm>
            <a:off x="3858957" y="3594542"/>
            <a:ext cx="731436" cy="488731"/>
          </a:xfrm>
          <a:prstGeom prst="rightArrow">
            <a:avLst/>
          </a:prstGeom>
          <a:solidFill>
            <a:srgbClr val="4983F2"/>
          </a:solidFill>
          <a:ln w="25400" cap="flat" cmpd="sng" algn="ctr">
            <a:solidFill>
              <a:srgbClr val="4983F2">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
        <p:nvSpPr>
          <p:cNvPr id="18" name="Arrow: Right 17">
            <a:extLst>
              <a:ext uri="{FF2B5EF4-FFF2-40B4-BE49-F238E27FC236}">
                <a16:creationId xmlns:a16="http://schemas.microsoft.com/office/drawing/2014/main" id="{188CBA53-4DDB-EDA6-5E18-528B26F62D79}"/>
              </a:ext>
            </a:extLst>
          </p:cNvPr>
          <p:cNvSpPr/>
          <p:nvPr/>
        </p:nvSpPr>
        <p:spPr>
          <a:xfrm>
            <a:off x="7601607" y="3594542"/>
            <a:ext cx="731436" cy="488731"/>
          </a:xfrm>
          <a:prstGeom prst="rightArrow">
            <a:avLst/>
          </a:prstGeom>
          <a:solidFill>
            <a:srgbClr val="4983F2"/>
          </a:solidFill>
          <a:ln w="25400" cap="flat" cmpd="sng" algn="ctr">
            <a:solidFill>
              <a:srgbClr val="4983F2">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176143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7BFE-4E16-2A61-A955-2FC41794D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FE4A7-269B-9FCA-9623-DC64A0D0C5D6}"/>
              </a:ext>
            </a:extLst>
          </p:cNvPr>
          <p:cNvSpPr>
            <a:spLocks noGrp="1"/>
          </p:cNvSpPr>
          <p:nvPr>
            <p:ph type="title"/>
          </p:nvPr>
        </p:nvSpPr>
        <p:spPr>
          <a:xfrm>
            <a:off x="388197" y="317501"/>
            <a:ext cx="11188700" cy="692150"/>
          </a:xfrm>
        </p:spPr>
        <p:txBody>
          <a:bodyPr/>
          <a:lstStyle/>
          <a:p>
            <a:r>
              <a:rPr lang="en-US" sz="4000" dirty="0"/>
              <a:t>Add/Edit/Delete Patient Record </a:t>
            </a:r>
            <a:r>
              <a:rPr lang="en-US" sz="3600" dirty="0"/>
              <a:t>– </a:t>
            </a:r>
            <a:r>
              <a:rPr lang="en-US" sz="2800" dirty="0"/>
              <a:t>Patient Records page </a:t>
            </a:r>
          </a:p>
        </p:txBody>
      </p:sp>
      <p:sp>
        <p:nvSpPr>
          <p:cNvPr id="14" name="Content Placeholder 2">
            <a:extLst>
              <a:ext uri="{FF2B5EF4-FFF2-40B4-BE49-F238E27FC236}">
                <a16:creationId xmlns:a16="http://schemas.microsoft.com/office/drawing/2014/main" id="{6E8C4A47-4B10-B75C-D6AB-15E490B50FBB}"/>
              </a:ext>
            </a:extLst>
          </p:cNvPr>
          <p:cNvSpPr txBox="1">
            <a:spLocks/>
          </p:cNvSpPr>
          <p:nvPr/>
        </p:nvSpPr>
        <p:spPr>
          <a:xfrm>
            <a:off x="471670" y="1787866"/>
            <a:ext cx="3473009" cy="4884168"/>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buFont typeface="+mj-lt"/>
              <a:buAutoNum type="arabicPeriod"/>
            </a:pPr>
            <a:r>
              <a:rPr lang="en-US" sz="1200" dirty="0"/>
              <a:t>Just like data collectors, Survey Administrators can create and enter data for patient records and edit patient records that they created or were created by a data collector assigned to the survey.</a:t>
            </a:r>
          </a:p>
          <a:p>
            <a:pPr marL="342900" indent="-342900">
              <a:buFont typeface="+mj-lt"/>
              <a:buAutoNum type="arabicPeriod"/>
            </a:pPr>
            <a:r>
              <a:rPr lang="en-US" sz="1200" dirty="0"/>
              <a:t>Patient record data is accessed from the </a:t>
            </a:r>
            <a:r>
              <a:rPr lang="en-US" sz="1200" b="1" dirty="0"/>
              <a:t>Patient Records Page</a:t>
            </a:r>
          </a:p>
          <a:p>
            <a:pPr marL="342900" indent="-342900">
              <a:buFont typeface="+mj-lt"/>
              <a:buAutoNum type="arabicPeriod"/>
            </a:pPr>
            <a:r>
              <a:rPr lang="en-US" sz="1200" dirty="0"/>
              <a:t>To create and enter data on a patient record, click on the </a:t>
            </a:r>
            <a:r>
              <a:rPr lang="en-US" sz="1200" b="1" dirty="0"/>
              <a:t>Add Patient Record</a:t>
            </a:r>
            <a:r>
              <a:rPr lang="en-US" sz="1200" dirty="0"/>
              <a:t> tab on the right of the screen for the appropriate ward line </a:t>
            </a:r>
          </a:p>
          <a:p>
            <a:pPr marL="342900" indent="-342900">
              <a:buFont typeface="+mj-lt"/>
              <a:buAutoNum type="arabicPeriod"/>
            </a:pPr>
            <a:r>
              <a:rPr lang="en-US" sz="1200" dirty="0"/>
              <a:t>To edit a patient record, click</a:t>
            </a:r>
            <a:r>
              <a:rPr lang="en-US" sz="1200" b="1" dirty="0"/>
              <a:t> edit </a:t>
            </a:r>
            <a:r>
              <a:rPr lang="en-US" sz="1200" dirty="0"/>
              <a:t>and then navigate through the patient record to edit or add data</a:t>
            </a:r>
          </a:p>
          <a:p>
            <a:pPr marL="342900" indent="-342900">
              <a:buFont typeface="+mj-lt"/>
              <a:buAutoNum type="arabicPeriod"/>
            </a:pPr>
            <a:r>
              <a:rPr lang="en-US" sz="1200" dirty="0"/>
              <a:t>To</a:t>
            </a:r>
            <a:r>
              <a:rPr lang="en-US" sz="1200" dirty="0">
                <a:solidFill>
                  <a:srgbClr val="FF0000"/>
                </a:solidFill>
              </a:rPr>
              <a:t> </a:t>
            </a:r>
            <a:r>
              <a:rPr lang="en-US" sz="1200" b="1" dirty="0">
                <a:solidFill>
                  <a:srgbClr val="FF0000"/>
                </a:solidFill>
              </a:rPr>
              <a:t>delete</a:t>
            </a:r>
            <a:r>
              <a:rPr lang="en-US" sz="1200" dirty="0">
                <a:solidFill>
                  <a:srgbClr val="FF0000"/>
                </a:solidFill>
              </a:rPr>
              <a:t> </a:t>
            </a:r>
            <a:r>
              <a:rPr lang="en-US" sz="1200" dirty="0"/>
              <a:t>a patient record, click the red Delete button in the Actions column</a:t>
            </a:r>
          </a:p>
          <a:p>
            <a:pPr marL="514350" indent="-514350">
              <a:buFont typeface="+mj-lt"/>
              <a:buAutoNum type="arabicPeriod"/>
            </a:pPr>
            <a:endParaRPr lang="en-US" sz="1600" dirty="0"/>
          </a:p>
          <a:p>
            <a:endParaRPr lang="en-US" sz="1600" dirty="0"/>
          </a:p>
        </p:txBody>
      </p:sp>
      <p:sp>
        <p:nvSpPr>
          <p:cNvPr id="6" name="Text Placeholder 11">
            <a:extLst>
              <a:ext uri="{FF2B5EF4-FFF2-40B4-BE49-F238E27FC236}">
                <a16:creationId xmlns:a16="http://schemas.microsoft.com/office/drawing/2014/main" id="{5454CC1F-7E12-5252-5891-35783D73F202}"/>
              </a:ext>
            </a:extLst>
          </p:cNvPr>
          <p:cNvSpPr txBox="1">
            <a:spLocks/>
          </p:cNvSpPr>
          <p:nvPr/>
        </p:nvSpPr>
        <p:spPr>
          <a:xfrm>
            <a:off x="310263" y="1367179"/>
            <a:ext cx="5349128" cy="420687"/>
          </a:xfrm>
          <a:prstGeom prst="rect">
            <a:avLst/>
          </a:prstGeom>
        </p:spPr>
        <p:txBody>
          <a:bodyP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b="1" dirty="0"/>
              <a:t>Add/Edit/Delete Patient Records</a:t>
            </a:r>
          </a:p>
        </p:txBody>
      </p:sp>
      <p:sp>
        <p:nvSpPr>
          <p:cNvPr id="4" name="TextBox 3">
            <a:extLst>
              <a:ext uri="{FF2B5EF4-FFF2-40B4-BE49-F238E27FC236}">
                <a16:creationId xmlns:a16="http://schemas.microsoft.com/office/drawing/2014/main" id="{EE44331A-615B-F723-CC45-CA8AF386B43D}"/>
              </a:ext>
            </a:extLst>
          </p:cNvPr>
          <p:cNvSpPr txBox="1"/>
          <p:nvPr/>
        </p:nvSpPr>
        <p:spPr>
          <a:xfrm>
            <a:off x="388195" y="982465"/>
            <a:ext cx="9630321" cy="246221"/>
          </a:xfrm>
          <a:prstGeom prst="rect">
            <a:avLst/>
          </a:prstGeom>
          <a:noFill/>
        </p:spPr>
        <p:txBody>
          <a:bodyPr wrap="square" lIns="0" tIns="0" rIns="0" bIns="0" rtlCol="0">
            <a:spAutoFit/>
          </a:bodyPr>
          <a:lstStyle/>
          <a:p>
            <a:pPr>
              <a:spcBef>
                <a:spcPts val="600"/>
              </a:spcBef>
              <a:buSzPct val="100000"/>
            </a:pPr>
            <a:r>
              <a:rPr lang="en-US" sz="1600" dirty="0">
                <a:solidFill>
                  <a:srgbClr val="313131"/>
                </a:solidFill>
              </a:rPr>
              <a:t>Survey Administrator</a:t>
            </a:r>
          </a:p>
        </p:txBody>
      </p:sp>
      <p:pic>
        <p:nvPicPr>
          <p:cNvPr id="7" name="Picture 6" descr="A screenshot of a computer&#10;&#10;Description automatically generated">
            <a:extLst>
              <a:ext uri="{FF2B5EF4-FFF2-40B4-BE49-F238E27FC236}">
                <a16:creationId xmlns:a16="http://schemas.microsoft.com/office/drawing/2014/main" id="{4A4D526D-C192-3886-D38A-BC2F1A4EB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894" y="1367179"/>
            <a:ext cx="7363843" cy="5048498"/>
          </a:xfrm>
          <a:prstGeom prst="rect">
            <a:avLst/>
          </a:prstGeom>
          <a:ln>
            <a:solidFill>
              <a:srgbClr val="546DB4"/>
            </a:solidFill>
          </a:ln>
        </p:spPr>
      </p:pic>
      <p:sp>
        <p:nvSpPr>
          <p:cNvPr id="8" name="Rectangle: Rounded Corners 7">
            <a:extLst>
              <a:ext uri="{FF2B5EF4-FFF2-40B4-BE49-F238E27FC236}">
                <a16:creationId xmlns:a16="http://schemas.microsoft.com/office/drawing/2014/main" id="{AA34BF23-2D03-D2C1-B88F-DAECCAA3F789}"/>
              </a:ext>
            </a:extLst>
          </p:cNvPr>
          <p:cNvSpPr/>
          <p:nvPr/>
        </p:nvSpPr>
        <p:spPr bwMode="gray">
          <a:xfrm>
            <a:off x="10784114" y="4488093"/>
            <a:ext cx="1097623" cy="45919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Rounded Corners 8">
            <a:extLst>
              <a:ext uri="{FF2B5EF4-FFF2-40B4-BE49-F238E27FC236}">
                <a16:creationId xmlns:a16="http://schemas.microsoft.com/office/drawing/2014/main" id="{D6B96DB8-3DBF-14CC-FE99-F78A6BF95C7D}"/>
              </a:ext>
            </a:extLst>
          </p:cNvPr>
          <p:cNvSpPr/>
          <p:nvPr/>
        </p:nvSpPr>
        <p:spPr bwMode="gray">
          <a:xfrm>
            <a:off x="10457473" y="2698041"/>
            <a:ext cx="1424264" cy="45919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a:extLst>
              <a:ext uri="{FF2B5EF4-FFF2-40B4-BE49-F238E27FC236}">
                <a16:creationId xmlns:a16="http://schemas.microsoft.com/office/drawing/2014/main" id="{497B62CC-6CD1-E558-F9B3-00E3FDB8274D}"/>
              </a:ext>
            </a:extLst>
          </p:cNvPr>
          <p:cNvSpPr/>
          <p:nvPr/>
        </p:nvSpPr>
        <p:spPr bwMode="gray">
          <a:xfrm>
            <a:off x="10207257" y="1439299"/>
            <a:ext cx="1574925" cy="138223"/>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6044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051-54D4-4427-B352-8B86FA54120C}"/>
              </a:ext>
            </a:extLst>
          </p:cNvPr>
          <p:cNvSpPr>
            <a:spLocks noGrp="1"/>
          </p:cNvSpPr>
          <p:nvPr>
            <p:ph type="title"/>
          </p:nvPr>
        </p:nvSpPr>
        <p:spPr>
          <a:xfrm>
            <a:off x="765639" y="118600"/>
            <a:ext cx="11064688" cy="703334"/>
          </a:xfrm>
        </p:spPr>
        <p:txBody>
          <a:bodyPr/>
          <a:lstStyle/>
          <a:p>
            <a:r>
              <a:rPr lang="en-US" sz="4000" spc="-100" dirty="0">
                <a:solidFill>
                  <a:srgbClr val="000000"/>
                </a:solidFill>
                <a:latin typeface="Chronicle Display Black"/>
              </a:rPr>
              <a:t>GAIHN-</a:t>
            </a:r>
            <a:r>
              <a:rPr lang="en-US" sz="4000" dirty="0"/>
              <a:t>HAI PPS app environments and user roles</a:t>
            </a:r>
            <a:endParaRPr lang="en-US" sz="4000" spc="-100" dirty="0">
              <a:solidFill>
                <a:srgbClr val="000000"/>
              </a:solidFill>
              <a:latin typeface="Chronicle Display Black"/>
            </a:endParaRPr>
          </a:p>
        </p:txBody>
      </p:sp>
      <p:sp>
        <p:nvSpPr>
          <p:cNvPr id="5" name="TextBox 4">
            <a:extLst>
              <a:ext uri="{FF2B5EF4-FFF2-40B4-BE49-F238E27FC236}">
                <a16:creationId xmlns:a16="http://schemas.microsoft.com/office/drawing/2014/main" id="{27A83E1F-E0C7-00FA-0067-FAAA11EA1848}"/>
              </a:ext>
            </a:extLst>
          </p:cNvPr>
          <p:cNvSpPr txBox="1"/>
          <p:nvPr/>
        </p:nvSpPr>
        <p:spPr>
          <a:xfrm>
            <a:off x="863600" y="982625"/>
            <a:ext cx="10464800" cy="6001643"/>
          </a:xfrm>
          <a:prstGeom prst="rect">
            <a:avLst/>
          </a:prstGeom>
          <a:noFill/>
        </p:spPr>
        <p:txBody>
          <a:bodyPr wrap="square">
            <a:spAutoFit/>
          </a:bodyPr>
          <a:lstStyle/>
          <a:p>
            <a:pPr algn="l" defTabSz="914400" rtl="0" eaLnBrk="1" latinLnBrk="0" hangingPunct="1"/>
            <a:r>
              <a:rPr lang="en-US" sz="2400" b="1" kern="1200" dirty="0">
                <a:solidFill>
                  <a:schemeClr val="dk1"/>
                </a:solidFill>
                <a:latin typeface="+mn-lt"/>
                <a:ea typeface="+mn-ea"/>
                <a:cs typeface="+mn-cs"/>
              </a:rPr>
              <a:t>Test Environment </a:t>
            </a:r>
            <a:br>
              <a:rPr lang="en-US" sz="2400" b="1" kern="1200" dirty="0">
                <a:solidFill>
                  <a:schemeClr val="dk1"/>
                </a:solidFill>
                <a:latin typeface="+mn-lt"/>
                <a:ea typeface="+mn-ea"/>
                <a:cs typeface="+mn-cs"/>
              </a:rPr>
            </a:br>
            <a:r>
              <a:rPr lang="en-US" sz="2400" b="1" kern="1200" dirty="0">
                <a:solidFill>
                  <a:srgbClr val="C00000"/>
                </a:solidFill>
                <a:latin typeface="+mn-lt"/>
                <a:ea typeface="+mn-ea"/>
                <a:cs typeface="+mn-cs"/>
                <a:hlinkClick r:id="rId3"/>
              </a:rPr>
              <a:t>https://gaihn-hai.sandbox2.aimsplatform.com/</a:t>
            </a:r>
            <a:br>
              <a:rPr lang="en-US" sz="2400" b="1" kern="1200" dirty="0">
                <a:solidFill>
                  <a:srgbClr val="C00000"/>
                </a:solidFill>
                <a:latin typeface="+mn-lt"/>
                <a:ea typeface="+mn-ea"/>
                <a:cs typeface="+mn-cs"/>
              </a:rPr>
            </a:br>
            <a:endParaRPr lang="en-US" sz="2400" b="1" kern="1200" dirty="0">
              <a:solidFill>
                <a:srgbClr val="C00000"/>
              </a:solidFill>
              <a:latin typeface="+mn-lt"/>
              <a:ea typeface="+mn-ea"/>
              <a:cs typeface="+mn-cs"/>
            </a:endParaRPr>
          </a:p>
          <a:p>
            <a:pPr marL="742950" lvl="1" indent="-285750">
              <a:buFont typeface="Arial" panose="020B0604020202020204" pitchFamily="34" charset="0"/>
              <a:buChar char="•"/>
            </a:pPr>
            <a:r>
              <a:rPr lang="en-US" sz="2400" dirty="0"/>
              <a:t>Practice creating facility/ward/patient records, entering, and submitting data</a:t>
            </a:r>
          </a:p>
          <a:p>
            <a:pPr marL="742950" lvl="1" indent="-285750">
              <a:buFont typeface="Arial" panose="020B0604020202020204" pitchFamily="34" charset="0"/>
              <a:buChar char="•"/>
            </a:pPr>
            <a:r>
              <a:rPr lang="en-US" sz="2400" dirty="0"/>
              <a:t>Generic user logins available OR can request user accounts linked to email address</a:t>
            </a:r>
          </a:p>
          <a:p>
            <a:pPr marL="742950" lvl="1" indent="-285750">
              <a:buFont typeface="Arial" panose="020B0604020202020204" pitchFamily="34" charset="0"/>
              <a:buChar char="•"/>
            </a:pPr>
            <a:r>
              <a:rPr lang="en-US" sz="2400" dirty="0"/>
              <a:t>Avoid entering real patient data</a:t>
            </a:r>
          </a:p>
          <a:p>
            <a:pPr marL="285750" indent="-285750" algn="l" defTabSz="914400" rtl="0" eaLnBrk="1" latinLnBrk="0" hangingPunct="1">
              <a:buFont typeface="Arial" panose="020B0604020202020204" pitchFamily="34" charset="0"/>
              <a:buChar char="•"/>
            </a:pPr>
            <a:endParaRPr lang="en-US" sz="2400" b="1" dirty="0">
              <a:solidFill>
                <a:srgbClr val="C00000"/>
              </a:solidFill>
            </a:endParaRPr>
          </a:p>
          <a:p>
            <a:r>
              <a:rPr lang="en-US" sz="2400" b="1" kern="1200" dirty="0">
                <a:solidFill>
                  <a:schemeClr val="dk1"/>
                </a:solidFill>
              </a:rPr>
              <a:t>Production Environment</a:t>
            </a:r>
            <a:r>
              <a:rPr lang="en-US" sz="2400" b="1" dirty="0">
                <a:solidFill>
                  <a:schemeClr val="dk1"/>
                </a:solidFill>
              </a:rPr>
              <a:t> </a:t>
            </a:r>
            <a:br>
              <a:rPr lang="en-US" sz="2400" b="1" dirty="0">
                <a:solidFill>
                  <a:schemeClr val="dk1"/>
                </a:solidFill>
              </a:rPr>
            </a:br>
            <a:r>
              <a:rPr lang="en-US" sz="2400" b="1" kern="1200" dirty="0">
                <a:solidFill>
                  <a:srgbClr val="C00000"/>
                </a:solidFill>
                <a:hlinkClick r:id="rId4"/>
              </a:rPr>
              <a:t>https://gaihn-hai.org</a:t>
            </a:r>
            <a:br>
              <a:rPr lang="en-US" sz="2400" b="1" kern="1200" dirty="0">
                <a:solidFill>
                  <a:srgbClr val="C00000"/>
                </a:solidFill>
              </a:rPr>
            </a:br>
            <a:endParaRPr lang="en-US" sz="2400" b="1" kern="1200" dirty="0">
              <a:solidFill>
                <a:srgbClr val="C00000"/>
              </a:solidFill>
            </a:endParaRPr>
          </a:p>
          <a:p>
            <a:pPr marL="742950" lvl="1" indent="-285750">
              <a:buFont typeface="Arial" panose="020B0604020202020204" pitchFamily="34" charset="0"/>
              <a:buChar char="•"/>
            </a:pPr>
            <a:r>
              <a:rPr lang="en-US" sz="2400" dirty="0">
                <a:latin typeface="+mn-lt"/>
                <a:ea typeface="+mn-ea"/>
                <a:cs typeface="+mn-cs"/>
              </a:rPr>
              <a:t>Real data collection</a:t>
            </a:r>
          </a:p>
          <a:p>
            <a:pPr marL="742950" lvl="1" indent="-285750">
              <a:buFont typeface="Arial" panose="020B0604020202020204" pitchFamily="34" charset="0"/>
              <a:buChar char="•"/>
            </a:pPr>
            <a:r>
              <a:rPr lang="en-US" sz="2400" dirty="0"/>
              <a:t>User accounts linked to email address</a:t>
            </a:r>
            <a:endParaRPr lang="en-US" sz="2400" dirty="0">
              <a:latin typeface="+mn-lt"/>
              <a:ea typeface="+mn-ea"/>
              <a:cs typeface="+mn-cs"/>
            </a:endParaRPr>
          </a:p>
          <a:p>
            <a:pPr marL="285750" indent="-285750">
              <a:buFont typeface="Arial" panose="020B0604020202020204" pitchFamily="34" charset="0"/>
              <a:buChar char="•"/>
            </a:pPr>
            <a:endParaRPr lang="en-US" sz="2400" b="1" kern="1200" dirty="0">
              <a:solidFill>
                <a:srgbClr val="C00000"/>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US" sz="2400" b="1" kern="1200" dirty="0">
              <a:solidFill>
                <a:srgbClr val="C00000"/>
              </a:solidFill>
              <a:latin typeface="+mn-lt"/>
              <a:ea typeface="+mn-ea"/>
              <a:cs typeface="+mn-cs"/>
            </a:endParaRPr>
          </a:p>
        </p:txBody>
      </p:sp>
    </p:spTree>
    <p:extLst>
      <p:ext uri="{BB962C8B-B14F-4D97-AF65-F5344CB8AC3E}">
        <p14:creationId xmlns:p14="http://schemas.microsoft.com/office/powerpoint/2010/main" val="248195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D97BEA72-B423-483C-B8EF-78317B730937}"/>
              </a:ext>
            </a:extLst>
          </p:cNvPr>
          <p:cNvSpPr txBox="1">
            <a:spLocks/>
          </p:cNvSpPr>
          <p:nvPr/>
        </p:nvSpPr>
        <p:spPr>
          <a:xfrm>
            <a:off x="841584" y="2505459"/>
            <a:ext cx="9442284" cy="1847081"/>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600" b="0" i="0" u="none" strike="noStrike" kern="1200" cap="none" spc="-100" normalizeH="0" baseline="0" noProof="0" dirty="0">
                <a:ln>
                  <a:noFill/>
                </a:ln>
                <a:solidFill>
                  <a:srgbClr val="000000"/>
                </a:solidFill>
                <a:effectLst/>
                <a:uLnTx/>
                <a:uFillTx/>
                <a:latin typeface="Chronicle Display Black"/>
              </a:rPr>
              <a:t>Tips and Reminders</a:t>
            </a:r>
            <a:endParaRPr kumimoji="0" lang="en-US" sz="1200" b="0" i="0" u="none" strike="noStrike" kern="1200" cap="none" spc="300" normalizeH="0" baseline="0" noProof="0" dirty="0">
              <a:ln>
                <a:noFill/>
              </a:ln>
              <a:solidFill>
                <a:srgbClr val="000000"/>
              </a:solidFill>
              <a:effectLst/>
              <a:uLnTx/>
              <a:uFillTx/>
              <a:latin typeface="Open Sans"/>
            </a:endParaRPr>
          </a:p>
        </p:txBody>
      </p:sp>
      <p:grpSp>
        <p:nvGrpSpPr>
          <p:cNvPr id="29" name="Group 28">
            <a:extLst>
              <a:ext uri="{FF2B5EF4-FFF2-40B4-BE49-F238E27FC236}">
                <a16:creationId xmlns:a16="http://schemas.microsoft.com/office/drawing/2014/main" id="{2A4F773D-A48D-4A97-A1BA-583A616C916F}"/>
              </a:ext>
            </a:extLst>
          </p:cNvPr>
          <p:cNvGrpSpPr/>
          <p:nvPr/>
        </p:nvGrpSpPr>
        <p:grpSpPr>
          <a:xfrm>
            <a:off x="914402" y="4821914"/>
            <a:ext cx="3826746" cy="98460"/>
            <a:chOff x="965917" y="3411033"/>
            <a:chExt cx="2781835" cy="0"/>
          </a:xfrm>
        </p:grpSpPr>
        <p:cxnSp>
          <p:nvCxnSpPr>
            <p:cNvPr id="23" name="Straight Connector 22">
              <a:extLst>
                <a:ext uri="{FF2B5EF4-FFF2-40B4-BE49-F238E27FC236}">
                  <a16:creationId xmlns:a16="http://schemas.microsoft.com/office/drawing/2014/main" id="{AE9F2864-35C1-4B0F-9188-92D5056A7C4F}"/>
                </a:ext>
              </a:extLst>
            </p:cNvPr>
            <p:cNvCxnSpPr>
              <a:cxnSpLocks/>
            </p:cNvCxnSpPr>
            <p:nvPr/>
          </p:nvCxnSpPr>
          <p:spPr>
            <a:xfrm>
              <a:off x="965917" y="3411033"/>
              <a:ext cx="61818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E7DA91-3E6A-4A5E-9E7C-F599E5AAFC32}"/>
                </a:ext>
              </a:extLst>
            </p:cNvPr>
            <p:cNvCxnSpPr>
              <a:cxnSpLocks/>
            </p:cNvCxnSpPr>
            <p:nvPr/>
          </p:nvCxnSpPr>
          <p:spPr>
            <a:xfrm>
              <a:off x="1687134" y="3411033"/>
              <a:ext cx="6181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F09EC-0899-4746-A844-7B9AA939116F}"/>
                </a:ext>
              </a:extLst>
            </p:cNvPr>
            <p:cNvCxnSpPr>
              <a:cxnSpLocks/>
            </p:cNvCxnSpPr>
            <p:nvPr/>
          </p:nvCxnSpPr>
          <p:spPr>
            <a:xfrm>
              <a:off x="2408351" y="3411033"/>
              <a:ext cx="61818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4740D8-A368-4986-9A3B-6771759140A6}"/>
                </a:ext>
              </a:extLst>
            </p:cNvPr>
            <p:cNvCxnSpPr>
              <a:cxnSpLocks/>
            </p:cNvCxnSpPr>
            <p:nvPr/>
          </p:nvCxnSpPr>
          <p:spPr>
            <a:xfrm>
              <a:off x="3129568" y="3411033"/>
              <a:ext cx="6181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682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5DF9-D884-44E5-8BE0-5348B4F8DDC5}"/>
              </a:ext>
            </a:extLst>
          </p:cNvPr>
          <p:cNvSpPr>
            <a:spLocks noGrp="1"/>
          </p:cNvSpPr>
          <p:nvPr>
            <p:ph type="title"/>
          </p:nvPr>
        </p:nvSpPr>
        <p:spPr/>
        <p:txBody>
          <a:bodyPr/>
          <a:lstStyle/>
          <a:p>
            <a:r>
              <a:rPr lang="en-US"/>
              <a:t>Tips &amp; Reminders</a:t>
            </a:r>
            <a:endParaRPr lang="en-US">
              <a:solidFill>
                <a:srgbClr val="FF0000"/>
              </a:solidFill>
            </a:endParaRPr>
          </a:p>
        </p:txBody>
      </p:sp>
      <p:sp>
        <p:nvSpPr>
          <p:cNvPr id="3" name="Content Placeholder 2">
            <a:extLst>
              <a:ext uri="{FF2B5EF4-FFF2-40B4-BE49-F238E27FC236}">
                <a16:creationId xmlns:a16="http://schemas.microsoft.com/office/drawing/2014/main" id="{C4031033-17B0-4A08-9C0B-C4BC0FC44F47}"/>
              </a:ext>
            </a:extLst>
          </p:cNvPr>
          <p:cNvSpPr>
            <a:spLocks noGrp="1"/>
          </p:cNvSpPr>
          <p:nvPr>
            <p:ph idx="1"/>
          </p:nvPr>
        </p:nvSpPr>
        <p:spPr>
          <a:xfrm>
            <a:off x="501650" y="1276406"/>
            <a:ext cx="11188700" cy="4716462"/>
          </a:xfrm>
        </p:spPr>
        <p:txBody>
          <a:bodyPr vert="horz" lIns="0" tIns="0" rIns="0" bIns="0" rtlCol="0" anchor="t">
            <a:normAutofit/>
          </a:bodyPr>
          <a:lstStyle/>
          <a:p>
            <a:pPr marL="0" marR="0">
              <a:lnSpc>
                <a:spcPct val="107000"/>
              </a:lnSpc>
              <a:spcBef>
                <a:spcPts val="0"/>
              </a:spcBef>
              <a:spcAft>
                <a:spcPts val="800"/>
              </a:spcAft>
            </a:pPr>
            <a:r>
              <a:rPr lang="en-US" sz="2000" b="1" dirty="0">
                <a:effectLst/>
                <a:latin typeface="Calibri"/>
                <a:ea typeface="Calibri" panose="020F0502020204030204" pitchFamily="34" charset="0"/>
                <a:cs typeface="Times New Roman"/>
              </a:rPr>
              <a:t>Please note that while navigating the </a:t>
            </a:r>
            <a:r>
              <a:rPr lang="en-US" sz="2000" b="1" dirty="0">
                <a:latin typeface="Calibri"/>
                <a:ea typeface="Calibri" panose="020F0502020204030204" pitchFamily="34" charset="0"/>
                <a:cs typeface="Times New Roman"/>
              </a:rPr>
              <a:t>app</a:t>
            </a:r>
            <a:r>
              <a:rPr lang="en-US" sz="2000" b="1" dirty="0">
                <a:effectLst/>
                <a:latin typeface="Calibri"/>
                <a:ea typeface="Calibri" panose="020F0502020204030204" pitchFamily="34" charset="0"/>
                <a:cs typeface="Times New Roman"/>
              </a:rPr>
              <a:t> there are a few reminders all users should keep in mind for successful data collection:</a:t>
            </a:r>
          </a:p>
          <a:p>
            <a:pPr marL="342900" indent="-342900">
              <a:lnSpc>
                <a:spcPct val="107000"/>
              </a:lnSpc>
              <a:spcAft>
                <a:spcPts val="0"/>
              </a:spcAft>
              <a:buFont typeface="Arial" panose="020B0604020202020204" pitchFamily="34" charset="0"/>
              <a:buChar char="•"/>
            </a:pPr>
            <a:r>
              <a:rPr lang="en-US" sz="2000" dirty="0">
                <a:effectLst/>
                <a:latin typeface="Calibri"/>
                <a:ea typeface="Calibri" panose="020F0502020204030204" pitchFamily="34" charset="0"/>
                <a:cs typeface="Times New Roman"/>
              </a:rPr>
              <a:t>Facility/Ward Data should be collected </a:t>
            </a:r>
            <a:r>
              <a:rPr lang="en-US" sz="2000" u="sng" dirty="0">
                <a:effectLst/>
                <a:latin typeface="Calibri"/>
                <a:ea typeface="Calibri" panose="020F0502020204030204" pitchFamily="34" charset="0"/>
                <a:cs typeface="Times New Roman"/>
              </a:rPr>
              <a:t>before </a:t>
            </a:r>
            <a:r>
              <a:rPr lang="en-US" sz="2000" dirty="0">
                <a:effectLst/>
                <a:latin typeface="Calibri"/>
                <a:ea typeface="Calibri" panose="020F0502020204030204" pitchFamily="34" charset="0"/>
                <a:cs typeface="Times New Roman"/>
              </a:rPr>
              <a:t>patient data collection begins</a:t>
            </a:r>
            <a:r>
              <a:rPr lang="en-US" sz="2000" dirty="0">
                <a:latin typeface="Calibri"/>
                <a:ea typeface="Calibri" panose="020F0502020204030204" pitchFamily="34" charset="0"/>
                <a:cs typeface="Times New Roman"/>
              </a:rPr>
              <a:t> </a:t>
            </a:r>
            <a:endParaRPr lang="en-US" sz="2000" dirty="0">
              <a:latin typeface="Calibri"/>
              <a:ea typeface="Calibri" panose="020F0502020204030204" pitchFamily="34" charset="0"/>
              <a:cs typeface="Times New Roman" panose="02020603050405020304" pitchFamily="18" charset="0"/>
            </a:endParaRPr>
          </a:p>
          <a:p>
            <a:pPr marL="342900" indent="-342900">
              <a:lnSpc>
                <a:spcPct val="107000"/>
              </a:lnSpc>
              <a:spcAft>
                <a:spcPts val="0"/>
              </a:spcAft>
              <a:buFont typeface="Arial" panose="020B0604020202020204" pitchFamily="34" charset="0"/>
              <a:buChar char="•"/>
            </a:pPr>
            <a:r>
              <a:rPr lang="en-US" sz="2000" dirty="0">
                <a:effectLst/>
                <a:latin typeface="Calibri"/>
                <a:ea typeface="Calibri" panose="020F0502020204030204" pitchFamily="34" charset="0"/>
                <a:cs typeface="Times New Roman"/>
              </a:rPr>
              <a:t>The ward survey date should be determined prior to </a:t>
            </a:r>
            <a:r>
              <a:rPr lang="en-US" sz="2000" dirty="0">
                <a:latin typeface="Calibri"/>
                <a:ea typeface="Calibri" panose="020F0502020204030204" pitchFamily="34" charset="0"/>
                <a:cs typeface="Times New Roman"/>
              </a:rPr>
              <a:t>starting data collection</a:t>
            </a:r>
            <a:r>
              <a:rPr lang="en-US" sz="2000" dirty="0">
                <a:effectLst/>
                <a:latin typeface="Calibri"/>
                <a:ea typeface="Calibri" panose="020F0502020204030204" pitchFamily="34" charset="0"/>
                <a:cs typeface="Times New Roman"/>
              </a:rPr>
              <a:t>.</a:t>
            </a:r>
            <a:r>
              <a:rPr lang="en-US" sz="2000" dirty="0">
                <a:latin typeface="Calibri"/>
                <a:ea typeface="Calibri" panose="020F0502020204030204" pitchFamily="34" charset="0"/>
                <a:cs typeface="Times New Roman"/>
              </a:rPr>
              <a:t> </a:t>
            </a:r>
            <a:r>
              <a:rPr lang="en-US" sz="2000" dirty="0">
                <a:effectLst/>
                <a:latin typeface="Calibri"/>
                <a:ea typeface="Calibri" panose="020F0502020204030204" pitchFamily="34" charset="0"/>
                <a:cs typeface="Times New Roman"/>
              </a:rPr>
              <a:t> The ward survey date should be the same for every patient on a ward. In many cases, data for patients is not entered into the application on the ward survey date itself.</a:t>
            </a:r>
            <a:r>
              <a:rPr lang="en-US" sz="2000" dirty="0">
                <a:latin typeface="Calibri"/>
                <a:ea typeface="Calibri" panose="020F0502020204030204" pitchFamily="34" charset="0"/>
                <a:cs typeface="Times New Roman"/>
              </a:rPr>
              <a:t> </a:t>
            </a:r>
            <a:endParaRPr lang="en-US" sz="2000" dirty="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effectLst/>
                <a:latin typeface="Calibri"/>
                <a:ea typeface="Calibri" panose="020F0502020204030204" pitchFamily="34" charset="0"/>
                <a:cs typeface="Calibri"/>
              </a:rPr>
              <a:t>Utilize the data collection FAQ for common questions about data entry.</a:t>
            </a:r>
          </a:p>
          <a:p>
            <a:pPr marL="342900" indent="-342900">
              <a:lnSpc>
                <a:spcPct val="107000"/>
              </a:lnSpc>
              <a:spcAft>
                <a:spcPts val="0"/>
              </a:spcAft>
              <a:buFont typeface="Arial" panose="020B0604020202020204" pitchFamily="34" charset="0"/>
              <a:buChar char="•"/>
            </a:pPr>
            <a:r>
              <a:rPr lang="en-US" sz="2000" dirty="0">
                <a:latin typeface="Calibri"/>
                <a:cs typeface="Calibri"/>
              </a:rPr>
              <a:t>After you click “Save and Continue“ or “Save and Exit” at the bottom of each page, your patient record data is saved and you can leave and return to enter or edit data on the patient at a later time.</a:t>
            </a:r>
          </a:p>
          <a:p>
            <a:pPr marL="342900" indent="-342900">
              <a:lnSpc>
                <a:spcPct val="107000"/>
              </a:lnSpc>
              <a:spcAft>
                <a:spcPts val="0"/>
              </a:spcAft>
              <a:buFont typeface="Arial" panose="020B0604020202020204" pitchFamily="34" charset="0"/>
              <a:buChar char="•"/>
            </a:pPr>
            <a:r>
              <a:rPr lang="en-US" sz="2000" dirty="0">
                <a:latin typeface="Calibri"/>
                <a:ea typeface="Calibri" panose="020F0502020204030204" pitchFamily="34" charset="0"/>
                <a:cs typeface="Calibri"/>
              </a:rPr>
              <a:t>Data collectors can utilize the search function on the Patient Records dashboard to easily lookup a single patient record by Patient Record ID </a:t>
            </a:r>
          </a:p>
          <a:p>
            <a:pPr marL="342900" indent="-342900">
              <a:lnSpc>
                <a:spcPct val="107000"/>
              </a:lnSpc>
              <a:spcAft>
                <a:spcPts val="0"/>
              </a:spcAft>
              <a:buFont typeface="Arial" panose="020B0604020202020204" pitchFamily="34" charset="0"/>
              <a:buChar char="•"/>
            </a:pPr>
            <a:r>
              <a:rPr lang="en-US" sz="2000" dirty="0">
                <a:latin typeface="Calibri"/>
                <a:ea typeface="Calibri" panose="020F0502020204030204" pitchFamily="34" charset="0"/>
                <a:cs typeface="Calibri"/>
              </a:rPr>
              <a:t>Survey administrators can utilize the search function  to look a set of patient records created by a specific data collector.  </a:t>
            </a:r>
            <a:endParaRPr lang="en-US" sz="20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379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949FF14D-FE8F-9BEE-8A45-6D7B380E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28" y="724862"/>
            <a:ext cx="8470808" cy="4467849"/>
          </a:xfrm>
          <a:prstGeom prst="rect">
            <a:avLst/>
          </a:prstGeom>
          <a:ln>
            <a:solidFill>
              <a:srgbClr val="546DB4"/>
            </a:solidFill>
          </a:ln>
        </p:spPr>
      </p:pic>
      <p:sp>
        <p:nvSpPr>
          <p:cNvPr id="3" name="Content Placeholder 2">
            <a:extLst>
              <a:ext uri="{FF2B5EF4-FFF2-40B4-BE49-F238E27FC236}">
                <a16:creationId xmlns:a16="http://schemas.microsoft.com/office/drawing/2014/main" id="{19D0F289-CA42-F4CE-C721-EFF82D9AE5EC}"/>
              </a:ext>
            </a:extLst>
          </p:cNvPr>
          <p:cNvSpPr>
            <a:spLocks noGrp="1"/>
          </p:cNvSpPr>
          <p:nvPr>
            <p:ph sz="quarter" idx="10"/>
          </p:nvPr>
        </p:nvSpPr>
        <p:spPr/>
        <p:txBody>
          <a:bodyPr/>
          <a:lstStyle/>
          <a:p>
            <a:endParaRPr lang="en-US" dirty="0"/>
          </a:p>
          <a:p>
            <a:endParaRPr lang="en-US" dirty="0"/>
          </a:p>
          <a:p>
            <a:endParaRPr lang="en-US" dirty="0"/>
          </a:p>
          <a:p>
            <a:endParaRPr lang="en-US" dirty="0"/>
          </a:p>
          <a:p>
            <a:endParaRPr lang="en-US" dirty="0"/>
          </a:p>
        </p:txBody>
      </p:sp>
      <p:sp>
        <p:nvSpPr>
          <p:cNvPr id="15" name="Title 14">
            <a:extLst>
              <a:ext uri="{FF2B5EF4-FFF2-40B4-BE49-F238E27FC236}">
                <a16:creationId xmlns:a16="http://schemas.microsoft.com/office/drawing/2014/main" id="{D3961B14-DD33-930D-9E2D-E327E68BC3F8}"/>
              </a:ext>
            </a:extLst>
          </p:cNvPr>
          <p:cNvSpPr>
            <a:spLocks noGrp="1"/>
          </p:cNvSpPr>
          <p:nvPr>
            <p:ph type="title"/>
          </p:nvPr>
        </p:nvSpPr>
        <p:spPr>
          <a:xfrm>
            <a:off x="262467" y="250425"/>
            <a:ext cx="11188700" cy="698501"/>
          </a:xfrm>
        </p:spPr>
        <p:txBody>
          <a:bodyPr/>
          <a:lstStyle/>
          <a:p>
            <a:r>
              <a:rPr lang="en-US" dirty="0"/>
              <a:t>Tooltips</a:t>
            </a:r>
          </a:p>
        </p:txBody>
      </p:sp>
      <p:sp>
        <p:nvSpPr>
          <p:cNvPr id="16" name="Chart Placeholder 10">
            <a:extLst>
              <a:ext uri="{FF2B5EF4-FFF2-40B4-BE49-F238E27FC236}">
                <a16:creationId xmlns:a16="http://schemas.microsoft.com/office/drawing/2014/main" id="{6177844E-E27B-2210-8EA4-9471C827D8B2}"/>
              </a:ext>
            </a:extLst>
          </p:cNvPr>
          <p:cNvSpPr txBox="1">
            <a:spLocks/>
          </p:cNvSpPr>
          <p:nvPr/>
        </p:nvSpPr>
        <p:spPr>
          <a:xfrm>
            <a:off x="501649" y="1665288"/>
            <a:ext cx="2621695" cy="3996000"/>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800" dirty="0"/>
              <a:t>If you hover over the information icon a tooltip will appear that provides helpful descriptions or information on how to respond to the question.</a:t>
            </a:r>
          </a:p>
        </p:txBody>
      </p:sp>
      <p:sp>
        <p:nvSpPr>
          <p:cNvPr id="2" name="Rectangle 1">
            <a:extLst>
              <a:ext uri="{FF2B5EF4-FFF2-40B4-BE49-F238E27FC236}">
                <a16:creationId xmlns:a16="http://schemas.microsoft.com/office/drawing/2014/main" id="{0A76BF33-B315-BA6F-EA7D-0F336E9F19DA}"/>
              </a:ext>
            </a:extLst>
          </p:cNvPr>
          <p:cNvSpPr/>
          <p:nvPr/>
        </p:nvSpPr>
        <p:spPr bwMode="gray">
          <a:xfrm>
            <a:off x="10133043" y="798126"/>
            <a:ext cx="1775928" cy="217875"/>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Rectangle: Rounded Corners 7">
            <a:extLst>
              <a:ext uri="{FF2B5EF4-FFF2-40B4-BE49-F238E27FC236}">
                <a16:creationId xmlns:a16="http://schemas.microsoft.com/office/drawing/2014/main" id="{270A1783-3AC1-1C60-4E41-86D8C36253A3}"/>
              </a:ext>
            </a:extLst>
          </p:cNvPr>
          <p:cNvSpPr/>
          <p:nvPr/>
        </p:nvSpPr>
        <p:spPr bwMode="gray">
          <a:xfrm>
            <a:off x="8228636" y="2405743"/>
            <a:ext cx="493927" cy="272143"/>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3679344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BC81DDFA-F534-60EC-6C4E-07162D279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104" y="738863"/>
            <a:ext cx="6113292" cy="3652596"/>
          </a:xfrm>
          <a:prstGeom prst="rect">
            <a:avLst/>
          </a:prstGeom>
        </p:spPr>
      </p:pic>
      <p:sp>
        <p:nvSpPr>
          <p:cNvPr id="2" name="Title 1">
            <a:extLst>
              <a:ext uri="{FF2B5EF4-FFF2-40B4-BE49-F238E27FC236}">
                <a16:creationId xmlns:a16="http://schemas.microsoft.com/office/drawing/2014/main" id="{E55A4F07-087D-4458-B0D3-22E33BEEEABE}"/>
              </a:ext>
            </a:extLst>
          </p:cNvPr>
          <p:cNvSpPr>
            <a:spLocks noGrp="1"/>
          </p:cNvSpPr>
          <p:nvPr>
            <p:ph type="title"/>
          </p:nvPr>
        </p:nvSpPr>
        <p:spPr>
          <a:xfrm>
            <a:off x="133904" y="36639"/>
            <a:ext cx="11188700" cy="692150"/>
          </a:xfrm>
        </p:spPr>
        <p:txBody>
          <a:bodyPr/>
          <a:lstStyle/>
          <a:p>
            <a:r>
              <a:rPr lang="en-US" dirty="0"/>
              <a:t>Accessing the app test environment </a:t>
            </a:r>
          </a:p>
        </p:txBody>
      </p:sp>
      <p:sp>
        <p:nvSpPr>
          <p:cNvPr id="9" name="TextBox 8">
            <a:extLst>
              <a:ext uri="{FF2B5EF4-FFF2-40B4-BE49-F238E27FC236}">
                <a16:creationId xmlns:a16="http://schemas.microsoft.com/office/drawing/2014/main" id="{BC6443A1-4CC6-4018-ABDA-D5EBBEDFA357}"/>
              </a:ext>
            </a:extLst>
          </p:cNvPr>
          <p:cNvSpPr txBox="1"/>
          <p:nvPr/>
        </p:nvSpPr>
        <p:spPr>
          <a:xfrm>
            <a:off x="96714" y="1276349"/>
            <a:ext cx="3608530" cy="5201424"/>
          </a:xfrm>
          <a:prstGeom prst="rect">
            <a:avLst/>
          </a:prstGeom>
          <a:noFill/>
        </p:spPr>
        <p:txBody>
          <a:bodyPr wrap="square" lIns="0" tIns="0" rIns="0" bIns="0" rtlCol="0">
            <a:spAutoFit/>
          </a:bodyPr>
          <a:lstStyle/>
          <a:p>
            <a:pPr marL="114300">
              <a:spcAft>
                <a:spcPts val="1000"/>
              </a:spcAft>
              <a:buSzPct val="100000"/>
            </a:pPr>
            <a:r>
              <a:rPr lang="en-US" sz="1600" b="1" dirty="0"/>
              <a:t>TEST environment login</a:t>
            </a:r>
          </a:p>
          <a:p>
            <a:pPr marL="462150" lvl="2" indent="-171450">
              <a:spcAft>
                <a:spcPts val="1000"/>
              </a:spcAft>
              <a:buSzPct val="100000"/>
              <a:buFont typeface="Arial" panose="020B0604020202020204" pitchFamily="34" charset="0"/>
              <a:buChar char="•"/>
            </a:pPr>
            <a:r>
              <a:rPr lang="en-US" sz="1600" dirty="0"/>
              <a:t>Users can login using generic user accounts, or request to create their own accounts within the test environment</a:t>
            </a:r>
          </a:p>
          <a:p>
            <a:pPr marL="462150" lvl="2" indent="-171450">
              <a:spcAft>
                <a:spcPts val="1000"/>
              </a:spcAft>
              <a:buSzPct val="100000"/>
              <a:buFont typeface="Arial" panose="020B0604020202020204" pitchFamily="34" charset="0"/>
              <a:buChar char="•"/>
            </a:pPr>
            <a:r>
              <a:rPr lang="en-US" sz="1600" dirty="0"/>
              <a:t>Test users can login at this link using their given credentials: </a:t>
            </a:r>
            <a:br>
              <a:rPr lang="en-US" sz="1600" dirty="0"/>
            </a:br>
            <a:r>
              <a:rPr lang="en-US" sz="1600" dirty="0">
                <a:hlinkClick r:id="rId4"/>
              </a:rPr>
              <a:t>https://gaihn-hai.sandbox2.aimsplatform.com/</a:t>
            </a:r>
            <a:endParaRPr lang="en-US" sz="1600" dirty="0"/>
          </a:p>
          <a:p>
            <a:pPr marL="462150" lvl="2" indent="-171450">
              <a:spcAft>
                <a:spcPts val="1000"/>
              </a:spcAft>
              <a:buSzPct val="100000"/>
              <a:buFont typeface="Arial" panose="020B0604020202020204" pitchFamily="34" charset="0"/>
              <a:buChar char="•"/>
            </a:pPr>
            <a:r>
              <a:rPr lang="en-US" sz="1600" dirty="0"/>
              <a:t>Users can select the language they would like to use within the app on the login page or at any other page in the app</a:t>
            </a:r>
          </a:p>
          <a:p>
            <a:pPr marL="462150" lvl="2" indent="-171450">
              <a:spcAft>
                <a:spcPts val="1000"/>
              </a:spcAft>
              <a:buSzPct val="100000"/>
              <a:buFont typeface="Arial" panose="020B0604020202020204" pitchFamily="34" charset="0"/>
              <a:buChar char="•"/>
            </a:pPr>
            <a:endParaRPr lang="en-US" sz="1600" dirty="0">
              <a:solidFill>
                <a:srgbClr val="313131"/>
              </a:solidFill>
            </a:endParaRPr>
          </a:p>
          <a:p>
            <a:pPr marL="462150" lvl="2" indent="-171450">
              <a:spcAft>
                <a:spcPts val="1000"/>
              </a:spcAft>
              <a:buSzPct val="100000"/>
              <a:buFont typeface="Arial" panose="020B0604020202020204" pitchFamily="34" charset="0"/>
              <a:buChar char="•"/>
            </a:pPr>
            <a:endParaRPr lang="en-US" sz="1600" dirty="0">
              <a:solidFill>
                <a:srgbClr val="313131"/>
              </a:solidFill>
            </a:endParaRPr>
          </a:p>
          <a:p>
            <a:pPr marL="462150" lvl="2" indent="-171450">
              <a:spcAft>
                <a:spcPts val="1000"/>
              </a:spcAft>
              <a:buSzPct val="100000"/>
              <a:buFont typeface="Arial" panose="020B0604020202020204" pitchFamily="34" charset="0"/>
              <a:buChar char="•"/>
            </a:pPr>
            <a:endParaRPr lang="en-US" sz="1600" dirty="0">
              <a:solidFill>
                <a:srgbClr val="313131"/>
              </a:solidFill>
            </a:endParaRPr>
          </a:p>
        </p:txBody>
      </p:sp>
      <p:cxnSp>
        <p:nvCxnSpPr>
          <p:cNvPr id="11" name="Straight Connector 10">
            <a:extLst>
              <a:ext uri="{FF2B5EF4-FFF2-40B4-BE49-F238E27FC236}">
                <a16:creationId xmlns:a16="http://schemas.microsoft.com/office/drawing/2014/main" id="{4214E73B-9593-4294-886F-64AF57F7D06D}"/>
              </a:ext>
            </a:extLst>
          </p:cNvPr>
          <p:cNvCxnSpPr>
            <a:cxnSpLocks/>
          </p:cNvCxnSpPr>
          <p:nvPr/>
        </p:nvCxnSpPr>
        <p:spPr>
          <a:xfrm>
            <a:off x="3877479" y="1390651"/>
            <a:ext cx="0" cy="4322637"/>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E793B4F4-AF25-7F75-B5A7-8E56E02EF5EE}"/>
              </a:ext>
            </a:extLst>
          </p:cNvPr>
          <p:cNvSpPr txBox="1"/>
          <p:nvPr/>
        </p:nvSpPr>
        <p:spPr>
          <a:xfrm>
            <a:off x="4071205" y="1634000"/>
            <a:ext cx="1613042" cy="261610"/>
          </a:xfrm>
          <a:prstGeom prst="rect">
            <a:avLst/>
          </a:prstGeom>
          <a:noFill/>
        </p:spPr>
        <p:txBody>
          <a:bodyPr wrap="square">
            <a:spAutoFit/>
          </a:bodyPr>
          <a:lstStyle/>
          <a:p>
            <a:r>
              <a:rPr lang="en-US" sz="1100" b="1" dirty="0"/>
              <a:t>Step 1</a:t>
            </a:r>
            <a:endParaRPr lang="en-US" sz="1100" dirty="0"/>
          </a:p>
        </p:txBody>
      </p:sp>
      <p:sp>
        <p:nvSpPr>
          <p:cNvPr id="14" name="TextBox 13">
            <a:extLst>
              <a:ext uri="{FF2B5EF4-FFF2-40B4-BE49-F238E27FC236}">
                <a16:creationId xmlns:a16="http://schemas.microsoft.com/office/drawing/2014/main" id="{822F767B-C140-960F-DE43-40266D854ADA}"/>
              </a:ext>
            </a:extLst>
          </p:cNvPr>
          <p:cNvSpPr txBox="1"/>
          <p:nvPr/>
        </p:nvSpPr>
        <p:spPr>
          <a:xfrm>
            <a:off x="4115212" y="4251040"/>
            <a:ext cx="1613042" cy="261610"/>
          </a:xfrm>
          <a:prstGeom prst="rect">
            <a:avLst/>
          </a:prstGeom>
          <a:noFill/>
        </p:spPr>
        <p:txBody>
          <a:bodyPr wrap="square">
            <a:spAutoFit/>
          </a:bodyPr>
          <a:lstStyle/>
          <a:p>
            <a:r>
              <a:rPr lang="en-US" sz="1100" b="1"/>
              <a:t>Step 2</a:t>
            </a:r>
            <a:endParaRPr lang="en-US" sz="1100"/>
          </a:p>
        </p:txBody>
      </p:sp>
      <p:sp>
        <p:nvSpPr>
          <p:cNvPr id="15" name="TextBox 14">
            <a:extLst>
              <a:ext uri="{FF2B5EF4-FFF2-40B4-BE49-F238E27FC236}">
                <a16:creationId xmlns:a16="http://schemas.microsoft.com/office/drawing/2014/main" id="{0463D07E-9BB4-B51C-4783-D08A1C6F57D0}"/>
              </a:ext>
            </a:extLst>
          </p:cNvPr>
          <p:cNvSpPr txBox="1"/>
          <p:nvPr/>
        </p:nvSpPr>
        <p:spPr>
          <a:xfrm>
            <a:off x="3963563" y="1009650"/>
            <a:ext cx="1247226" cy="261610"/>
          </a:xfrm>
          <a:prstGeom prst="rect">
            <a:avLst/>
          </a:prstGeom>
          <a:noFill/>
        </p:spPr>
        <p:txBody>
          <a:bodyPr wrap="square">
            <a:spAutoFit/>
          </a:bodyPr>
          <a:lstStyle/>
          <a:p>
            <a:r>
              <a:rPr lang="en-US" sz="1100" b="1" dirty="0"/>
              <a:t>Login steps</a:t>
            </a:r>
            <a:endParaRPr lang="en-US" sz="1100" dirty="0"/>
          </a:p>
        </p:txBody>
      </p:sp>
      <p:sp>
        <p:nvSpPr>
          <p:cNvPr id="7" name="Rectangle: Rounded Corners 6">
            <a:extLst>
              <a:ext uri="{FF2B5EF4-FFF2-40B4-BE49-F238E27FC236}">
                <a16:creationId xmlns:a16="http://schemas.microsoft.com/office/drawing/2014/main" id="{736CCD6B-9CC4-BD9E-9FC3-8D564E2AA59E}"/>
              </a:ext>
            </a:extLst>
          </p:cNvPr>
          <p:cNvSpPr/>
          <p:nvPr/>
        </p:nvSpPr>
        <p:spPr bwMode="gray">
          <a:xfrm>
            <a:off x="7445829" y="2901438"/>
            <a:ext cx="2061028" cy="838120"/>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Rounded Corners 11">
            <a:extLst>
              <a:ext uri="{FF2B5EF4-FFF2-40B4-BE49-F238E27FC236}">
                <a16:creationId xmlns:a16="http://schemas.microsoft.com/office/drawing/2014/main" id="{8668E8F7-861D-0764-0C9C-C50493F96727}"/>
              </a:ext>
            </a:extLst>
          </p:cNvPr>
          <p:cNvSpPr/>
          <p:nvPr/>
        </p:nvSpPr>
        <p:spPr bwMode="gray">
          <a:xfrm>
            <a:off x="7598228" y="1390651"/>
            <a:ext cx="1613043" cy="670378"/>
          </a:xfrm>
          <a:prstGeom prst="roundRect">
            <a:avLst/>
          </a:prstGeom>
          <a:noFill/>
          <a:ln w="28575"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7" name="Picture 16" descr="A screenshot of a login screen&#10;&#10;Description automatically generated">
            <a:extLst>
              <a:ext uri="{FF2B5EF4-FFF2-40B4-BE49-F238E27FC236}">
                <a16:creationId xmlns:a16="http://schemas.microsoft.com/office/drawing/2014/main" id="{EFFFCCC8-C806-7F21-4379-47449FCA9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599" y="4433157"/>
            <a:ext cx="2675689" cy="2424843"/>
          </a:xfrm>
          <a:prstGeom prst="rect">
            <a:avLst/>
          </a:prstGeom>
        </p:spPr>
      </p:pic>
    </p:spTree>
    <p:extLst>
      <p:ext uri="{BB962C8B-B14F-4D97-AF65-F5344CB8AC3E}">
        <p14:creationId xmlns:p14="http://schemas.microsoft.com/office/powerpoint/2010/main" val="27359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A73FEFE9-02C2-2512-9B2E-B4E6B07FD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96" y="693844"/>
            <a:ext cx="4864983" cy="2750705"/>
          </a:xfrm>
          <a:prstGeom prst="rect">
            <a:avLst/>
          </a:prstGeom>
        </p:spPr>
      </p:pic>
      <p:sp>
        <p:nvSpPr>
          <p:cNvPr id="2" name="Title 1">
            <a:extLst>
              <a:ext uri="{FF2B5EF4-FFF2-40B4-BE49-F238E27FC236}">
                <a16:creationId xmlns:a16="http://schemas.microsoft.com/office/drawing/2014/main" id="{E55A4F07-087D-4458-B0D3-22E33BEEEABE}"/>
              </a:ext>
            </a:extLst>
          </p:cNvPr>
          <p:cNvSpPr>
            <a:spLocks noGrp="1"/>
          </p:cNvSpPr>
          <p:nvPr>
            <p:ph type="title"/>
          </p:nvPr>
        </p:nvSpPr>
        <p:spPr>
          <a:xfrm>
            <a:off x="370668" y="134857"/>
            <a:ext cx="11188700" cy="692150"/>
          </a:xfrm>
        </p:spPr>
        <p:txBody>
          <a:bodyPr/>
          <a:lstStyle/>
          <a:p>
            <a:r>
              <a:rPr lang="en-US" dirty="0"/>
              <a:t>Accessing the app production environment</a:t>
            </a:r>
          </a:p>
        </p:txBody>
      </p:sp>
      <p:cxnSp>
        <p:nvCxnSpPr>
          <p:cNvPr id="11" name="Straight Connector 10">
            <a:extLst>
              <a:ext uri="{FF2B5EF4-FFF2-40B4-BE49-F238E27FC236}">
                <a16:creationId xmlns:a16="http://schemas.microsoft.com/office/drawing/2014/main" id="{4214E73B-9593-4294-886F-64AF57F7D06D}"/>
              </a:ext>
            </a:extLst>
          </p:cNvPr>
          <p:cNvCxnSpPr>
            <a:cxnSpLocks/>
          </p:cNvCxnSpPr>
          <p:nvPr/>
        </p:nvCxnSpPr>
        <p:spPr>
          <a:xfrm>
            <a:off x="4978488" y="1009651"/>
            <a:ext cx="0" cy="5360327"/>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59D4A9AC-6086-4B98-915C-F2780591A3E8}"/>
              </a:ext>
            </a:extLst>
          </p:cNvPr>
          <p:cNvSpPr txBox="1"/>
          <p:nvPr/>
        </p:nvSpPr>
        <p:spPr>
          <a:xfrm>
            <a:off x="370668" y="1266869"/>
            <a:ext cx="4221880" cy="4401205"/>
          </a:xfrm>
          <a:prstGeom prst="rect">
            <a:avLst/>
          </a:prstGeom>
          <a:noFill/>
        </p:spPr>
        <p:txBody>
          <a:bodyPr wrap="square">
            <a:spAutoFit/>
          </a:bodyPr>
          <a:lstStyle/>
          <a:p>
            <a:r>
              <a:rPr lang="en-US" sz="1400" b="1" dirty="0"/>
              <a:t>Production environment user Account Access and Creation</a:t>
            </a:r>
          </a:p>
          <a:p>
            <a:pPr marL="176400" lvl="2"/>
            <a:endParaRPr lang="en-US" sz="1400" dirty="0"/>
          </a:p>
          <a:p>
            <a:pPr marL="347850" lvl="2" indent="-171450">
              <a:buFont typeface="Arial" panose="020B0604020202020204" pitchFamily="34" charset="0"/>
              <a:buChar char="•"/>
            </a:pPr>
            <a:r>
              <a:rPr lang="en-US" sz="1400" dirty="0"/>
              <a:t>Survey administrators and data collector accounts will be created and assigned to surveys by system administrators (IE CDC or implementing partner staff)</a:t>
            </a:r>
          </a:p>
          <a:p>
            <a:pPr marL="347850" lvl="2" indent="-171450">
              <a:buFont typeface="Arial" panose="020B0604020202020204" pitchFamily="34" charset="0"/>
              <a:buChar char="•"/>
            </a:pPr>
            <a:endParaRPr lang="en-US" sz="1400" dirty="0"/>
          </a:p>
          <a:p>
            <a:pPr marL="347850" lvl="2" indent="-171450">
              <a:buFont typeface="Arial" panose="020B0604020202020204" pitchFamily="34" charset="0"/>
              <a:buChar char="•"/>
            </a:pPr>
            <a:r>
              <a:rPr lang="en-US" sz="1400" dirty="0"/>
              <a:t>Survey administrator accounts can only be created after approval of Survey Admin Access Request Form (see next slide for instructions)</a:t>
            </a:r>
          </a:p>
          <a:p>
            <a:pPr marL="176400" lvl="2"/>
            <a:endParaRPr lang="en-US" sz="1400" dirty="0"/>
          </a:p>
          <a:p>
            <a:pPr marL="347850" lvl="2" indent="-171450">
              <a:buFont typeface="Arial" panose="020B0604020202020204" pitchFamily="34" charset="0"/>
              <a:buChar char="•"/>
            </a:pPr>
            <a:r>
              <a:rPr lang="en-US" sz="1400" dirty="0"/>
              <a:t>Once an account is created, users will receive an email with a temporary password and can login using this link: </a:t>
            </a:r>
            <a:br>
              <a:rPr lang="en-US" sz="1400" dirty="0"/>
            </a:br>
            <a:r>
              <a:rPr lang="en-US" sz="1400" dirty="0">
                <a:hlinkClick r:id="rId4"/>
              </a:rPr>
              <a:t>https://gaihn-hai.org/</a:t>
            </a:r>
            <a:br>
              <a:rPr lang="en-US" sz="1400" dirty="0"/>
            </a:br>
            <a:endParaRPr lang="en-US" sz="1400" dirty="0"/>
          </a:p>
          <a:p>
            <a:pPr marL="347850" lvl="2" indent="-171450">
              <a:buFont typeface="Arial" panose="020B0604020202020204" pitchFamily="34" charset="0"/>
              <a:buChar char="•"/>
            </a:pPr>
            <a:r>
              <a:rPr lang="en-US" sz="1400" dirty="0"/>
              <a:t>Users will be prompted to set their own password</a:t>
            </a:r>
          </a:p>
        </p:txBody>
      </p:sp>
      <p:pic>
        <p:nvPicPr>
          <p:cNvPr id="7" name="Picture 6">
            <a:extLst>
              <a:ext uri="{FF2B5EF4-FFF2-40B4-BE49-F238E27FC236}">
                <a16:creationId xmlns:a16="http://schemas.microsoft.com/office/drawing/2014/main" id="{B248A495-6E98-F8D3-859D-D748A0F4693C}"/>
              </a:ext>
            </a:extLst>
          </p:cNvPr>
          <p:cNvPicPr>
            <a:picLocks noChangeAspect="1"/>
          </p:cNvPicPr>
          <p:nvPr/>
        </p:nvPicPr>
        <p:blipFill>
          <a:blip r:embed="rId5"/>
          <a:stretch>
            <a:fillRect/>
          </a:stretch>
        </p:blipFill>
        <p:spPr>
          <a:xfrm>
            <a:off x="7057807" y="5225047"/>
            <a:ext cx="1389505" cy="1664551"/>
          </a:xfrm>
          <a:prstGeom prst="rect">
            <a:avLst/>
          </a:prstGeom>
        </p:spPr>
      </p:pic>
      <p:sp>
        <p:nvSpPr>
          <p:cNvPr id="12" name="TextBox 11">
            <a:extLst>
              <a:ext uri="{FF2B5EF4-FFF2-40B4-BE49-F238E27FC236}">
                <a16:creationId xmlns:a16="http://schemas.microsoft.com/office/drawing/2014/main" id="{2415ECAD-480F-F64B-8AC2-B92228D05FB5}"/>
              </a:ext>
            </a:extLst>
          </p:cNvPr>
          <p:cNvSpPr txBox="1"/>
          <p:nvPr/>
        </p:nvSpPr>
        <p:spPr>
          <a:xfrm>
            <a:off x="6519958" y="3585803"/>
            <a:ext cx="4017196" cy="1569660"/>
          </a:xfrm>
          <a:prstGeom prst="rect">
            <a:avLst/>
          </a:prstGeom>
          <a:noFill/>
        </p:spPr>
        <p:txBody>
          <a:bodyPr wrap="square">
            <a:spAutoFit/>
          </a:bodyPr>
          <a:lstStyle/>
          <a:p>
            <a:pPr marR="842645">
              <a:tabLst>
                <a:tab pos="1219200" algn="l"/>
                <a:tab pos="1219835" algn="l"/>
              </a:tabLst>
            </a:pPr>
            <a:r>
              <a:rPr lang="en-US" sz="1200" dirty="0">
                <a:effectLst/>
                <a:latin typeface="Arial" panose="020B0604020202020204" pitchFamily="34" charset="0"/>
                <a:ea typeface="Arial" panose="020B0604020202020204" pitchFamily="34" charset="0"/>
              </a:rPr>
              <a:t>Enter the provided credentials from the e-mail into the fields. </a:t>
            </a:r>
            <a:r>
              <a:rPr lang="en-US" sz="1200" spc="-5" dirty="0">
                <a:effectLst/>
                <a:latin typeface="Arial" panose="020B0604020202020204" pitchFamily="34" charset="0"/>
                <a:ea typeface="Arial" panose="020B0604020202020204" pitchFamily="34" charset="0"/>
              </a:rPr>
              <a:t>If </a:t>
            </a:r>
            <a:r>
              <a:rPr lang="en-US" sz="1200" spc="-5" dirty="0">
                <a:latin typeface="Arial" panose="020B0604020202020204" pitchFamily="34" charset="0"/>
                <a:ea typeface="Arial" panose="020B0604020202020204" pitchFamily="34" charset="0"/>
              </a:rPr>
              <a:t>you</a:t>
            </a:r>
            <a:r>
              <a:rPr lang="en-US" sz="1200" spc="-5" dirty="0">
                <a:effectLst/>
                <a:latin typeface="Arial" panose="020B0604020202020204" pitchFamily="34" charset="0"/>
                <a:ea typeface="Arial" panose="020B0604020202020204" pitchFamily="34" charset="0"/>
              </a:rPr>
              <a:t> receive the error: “Temporary password has expired and must be reset by an administrator.”, then the user will need reach out to the system admin to recreate the account. The admin will need to remove the account </a:t>
            </a:r>
            <a:r>
              <a:rPr lang="en-US" sz="1200" spc="-5" dirty="0">
                <a:latin typeface="Arial" panose="020B0604020202020204" pitchFamily="34" charset="0"/>
                <a:ea typeface="Arial" panose="020B0604020202020204" pitchFamily="34" charset="0"/>
              </a:rPr>
              <a:t>and t</a:t>
            </a:r>
            <a:r>
              <a:rPr lang="en-US" sz="1200" spc="-5" dirty="0">
                <a:effectLst/>
                <a:latin typeface="Arial" panose="020B0604020202020204" pitchFamily="34" charset="0"/>
                <a:ea typeface="Arial" panose="020B0604020202020204" pitchFamily="34" charset="0"/>
              </a:rPr>
              <a:t>hen re-invite the user </a:t>
            </a:r>
          </a:p>
        </p:txBody>
      </p:sp>
      <p:sp>
        <p:nvSpPr>
          <p:cNvPr id="14" name="TextBox 13">
            <a:extLst>
              <a:ext uri="{FF2B5EF4-FFF2-40B4-BE49-F238E27FC236}">
                <a16:creationId xmlns:a16="http://schemas.microsoft.com/office/drawing/2014/main" id="{356CECF8-3991-578D-6B0F-FC632C093228}"/>
              </a:ext>
            </a:extLst>
          </p:cNvPr>
          <p:cNvSpPr txBox="1"/>
          <p:nvPr/>
        </p:nvSpPr>
        <p:spPr>
          <a:xfrm>
            <a:off x="5270950" y="1000040"/>
            <a:ext cx="6097712" cy="261610"/>
          </a:xfrm>
          <a:prstGeom prst="rect">
            <a:avLst/>
          </a:prstGeom>
          <a:noFill/>
        </p:spPr>
        <p:txBody>
          <a:bodyPr wrap="square">
            <a:spAutoFit/>
          </a:bodyPr>
          <a:lstStyle/>
          <a:p>
            <a:r>
              <a:rPr lang="en-US" sz="1100" b="1" dirty="0"/>
              <a:t>Login steps</a:t>
            </a:r>
            <a:endParaRPr lang="en-US" sz="1100" dirty="0"/>
          </a:p>
        </p:txBody>
      </p:sp>
      <p:sp>
        <p:nvSpPr>
          <p:cNvPr id="15" name="TextBox 14">
            <a:extLst>
              <a:ext uri="{FF2B5EF4-FFF2-40B4-BE49-F238E27FC236}">
                <a16:creationId xmlns:a16="http://schemas.microsoft.com/office/drawing/2014/main" id="{2F0EB383-F8FF-0614-CE06-DF2C1B605751}"/>
              </a:ext>
            </a:extLst>
          </p:cNvPr>
          <p:cNvSpPr txBox="1"/>
          <p:nvPr/>
        </p:nvSpPr>
        <p:spPr>
          <a:xfrm>
            <a:off x="5360407" y="1897492"/>
            <a:ext cx="1613042" cy="261610"/>
          </a:xfrm>
          <a:prstGeom prst="rect">
            <a:avLst/>
          </a:prstGeom>
          <a:noFill/>
        </p:spPr>
        <p:txBody>
          <a:bodyPr wrap="square">
            <a:spAutoFit/>
          </a:bodyPr>
          <a:lstStyle/>
          <a:p>
            <a:r>
              <a:rPr lang="en-US" sz="1100" b="1"/>
              <a:t>Step 1</a:t>
            </a:r>
            <a:endParaRPr lang="en-US" sz="1100"/>
          </a:p>
        </p:txBody>
      </p:sp>
      <p:sp>
        <p:nvSpPr>
          <p:cNvPr id="16" name="TextBox 15">
            <a:extLst>
              <a:ext uri="{FF2B5EF4-FFF2-40B4-BE49-F238E27FC236}">
                <a16:creationId xmlns:a16="http://schemas.microsoft.com/office/drawing/2014/main" id="{EF30C7B0-5032-D642-4239-E53BA296433F}"/>
              </a:ext>
            </a:extLst>
          </p:cNvPr>
          <p:cNvSpPr txBox="1"/>
          <p:nvPr/>
        </p:nvSpPr>
        <p:spPr>
          <a:xfrm>
            <a:off x="5413430" y="5406668"/>
            <a:ext cx="1613042" cy="261610"/>
          </a:xfrm>
          <a:prstGeom prst="rect">
            <a:avLst/>
          </a:prstGeom>
          <a:noFill/>
        </p:spPr>
        <p:txBody>
          <a:bodyPr wrap="square">
            <a:spAutoFit/>
          </a:bodyPr>
          <a:lstStyle/>
          <a:p>
            <a:r>
              <a:rPr lang="en-US" sz="1100" b="1" dirty="0"/>
              <a:t>Step 3</a:t>
            </a:r>
            <a:endParaRPr lang="en-US" sz="1100" dirty="0"/>
          </a:p>
        </p:txBody>
      </p:sp>
      <p:sp>
        <p:nvSpPr>
          <p:cNvPr id="17" name="TextBox 16">
            <a:extLst>
              <a:ext uri="{FF2B5EF4-FFF2-40B4-BE49-F238E27FC236}">
                <a16:creationId xmlns:a16="http://schemas.microsoft.com/office/drawing/2014/main" id="{D01B1D84-974D-8D7C-A3DF-63D71BA720EB}"/>
              </a:ext>
            </a:extLst>
          </p:cNvPr>
          <p:cNvSpPr txBox="1"/>
          <p:nvPr/>
        </p:nvSpPr>
        <p:spPr>
          <a:xfrm>
            <a:off x="5379038" y="3833536"/>
            <a:ext cx="1613042" cy="261610"/>
          </a:xfrm>
          <a:prstGeom prst="rect">
            <a:avLst/>
          </a:prstGeom>
          <a:noFill/>
        </p:spPr>
        <p:txBody>
          <a:bodyPr wrap="square">
            <a:spAutoFit/>
          </a:bodyPr>
          <a:lstStyle/>
          <a:p>
            <a:r>
              <a:rPr lang="en-US" sz="1100" b="1"/>
              <a:t>Step 2</a:t>
            </a:r>
            <a:endParaRPr lang="en-US" sz="1100"/>
          </a:p>
        </p:txBody>
      </p:sp>
      <p:pic>
        <p:nvPicPr>
          <p:cNvPr id="5" name="Picture 4" descr="A screenshot of a login screen&#10;&#10;Description automatically generated">
            <a:extLst>
              <a:ext uri="{FF2B5EF4-FFF2-40B4-BE49-F238E27FC236}">
                <a16:creationId xmlns:a16="http://schemas.microsoft.com/office/drawing/2014/main" id="{6FD9A6D2-6F74-AB7C-56FB-C887F9C078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922" y="3384768"/>
            <a:ext cx="2175701" cy="1971729"/>
          </a:xfrm>
          <a:prstGeom prst="rect">
            <a:avLst/>
          </a:prstGeom>
        </p:spPr>
      </p:pic>
    </p:spTree>
    <p:extLst>
      <p:ext uri="{BB962C8B-B14F-4D97-AF65-F5344CB8AC3E}">
        <p14:creationId xmlns:p14="http://schemas.microsoft.com/office/powerpoint/2010/main" val="48217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document&#10;&#10;Description automatically generated">
            <a:extLst>
              <a:ext uri="{FF2B5EF4-FFF2-40B4-BE49-F238E27FC236}">
                <a16:creationId xmlns:a16="http://schemas.microsoft.com/office/drawing/2014/main" id="{D8B91914-99EA-4360-9491-4D2C033FCDAE}"/>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51613"/>
          <a:stretch/>
        </p:blipFill>
        <p:spPr>
          <a:xfrm>
            <a:off x="840510" y="758145"/>
            <a:ext cx="5810993" cy="6099855"/>
          </a:xfrm>
        </p:spPr>
      </p:pic>
      <p:sp>
        <p:nvSpPr>
          <p:cNvPr id="9" name="Chart Placeholder 8">
            <a:extLst>
              <a:ext uri="{FF2B5EF4-FFF2-40B4-BE49-F238E27FC236}">
                <a16:creationId xmlns:a16="http://schemas.microsoft.com/office/drawing/2014/main" id="{4DB110D7-7D0B-191F-E77C-88DA42D9AE8E}"/>
              </a:ext>
            </a:extLst>
          </p:cNvPr>
          <p:cNvSpPr>
            <a:spLocks noGrp="1"/>
          </p:cNvSpPr>
          <p:nvPr>
            <p:ph type="chart" sz="quarter" idx="21"/>
          </p:nvPr>
        </p:nvSpPr>
        <p:spPr>
          <a:xfrm>
            <a:off x="6965879" y="2125013"/>
            <a:ext cx="4724472" cy="3996000"/>
          </a:xfrm>
        </p:spPr>
        <p:txBody>
          <a:bodyPr/>
          <a:lstStyle/>
          <a:p>
            <a:pPr marL="228600" indent="-228600">
              <a:buFont typeface="+mj-lt"/>
              <a:buAutoNum type="arabicPeriod"/>
            </a:pPr>
            <a:r>
              <a:rPr lang="en-US" sz="1400" dirty="0"/>
              <a:t>List of Survey Administrators for a Facility survey is provided to CDC or implementing partner</a:t>
            </a:r>
          </a:p>
          <a:p>
            <a:pPr marL="228600" indent="-228600">
              <a:buFont typeface="+mj-lt"/>
              <a:buAutoNum type="arabicPeriod"/>
            </a:pPr>
            <a:r>
              <a:rPr lang="en-US" sz="1400" dirty="0"/>
              <a:t>Web app service desk sends the Survey Administrator Access Request Form in a </a:t>
            </a:r>
            <a:r>
              <a:rPr lang="en-US" sz="1400" dirty="0" err="1"/>
              <a:t>docusign</a:t>
            </a:r>
            <a:r>
              <a:rPr lang="en-US" sz="1400" dirty="0"/>
              <a:t> format via e-mail to each individual survey administrator</a:t>
            </a:r>
          </a:p>
          <a:p>
            <a:pPr marL="228600" indent="-228600">
              <a:buFont typeface="+mj-lt"/>
              <a:buAutoNum type="arabicPeriod"/>
            </a:pPr>
            <a:r>
              <a:rPr lang="en-US" sz="1400" dirty="0"/>
              <a:t>The Survey Administrator completes Part I of the form</a:t>
            </a:r>
          </a:p>
          <a:p>
            <a:pPr marL="228600" indent="-228600">
              <a:buFont typeface="+mj-lt"/>
              <a:buAutoNum type="arabicPeriod"/>
            </a:pPr>
            <a:r>
              <a:rPr lang="en-US" sz="1400" dirty="0"/>
              <a:t>A Facility Administration point of contact (POC) endorses the survey administrator via </a:t>
            </a:r>
            <a:r>
              <a:rPr lang="en-US" sz="1400" dirty="0" err="1"/>
              <a:t>docusign</a:t>
            </a:r>
            <a:r>
              <a:rPr lang="en-US" sz="1400" dirty="0"/>
              <a:t>.</a:t>
            </a:r>
          </a:p>
          <a:p>
            <a:pPr marL="228600" indent="-228600">
              <a:buFont typeface="+mj-lt"/>
              <a:buAutoNum type="arabicPeriod"/>
            </a:pPr>
            <a:r>
              <a:rPr lang="en-US" sz="1400" dirty="0"/>
              <a:t>Approvals are confirmed.</a:t>
            </a:r>
          </a:p>
          <a:p>
            <a:pPr marL="228600" indent="-228600">
              <a:buFont typeface="+mj-lt"/>
              <a:buAutoNum type="arabicPeriod"/>
            </a:pPr>
            <a:r>
              <a:rPr lang="en-US" sz="1400" dirty="0"/>
              <a:t>System administrator creates survey administrator invite/access in the application.</a:t>
            </a:r>
          </a:p>
          <a:p>
            <a:endParaRPr lang="en-US" dirty="0"/>
          </a:p>
        </p:txBody>
      </p:sp>
      <p:sp>
        <p:nvSpPr>
          <p:cNvPr id="10" name="Text Placeholder 9">
            <a:extLst>
              <a:ext uri="{FF2B5EF4-FFF2-40B4-BE49-F238E27FC236}">
                <a16:creationId xmlns:a16="http://schemas.microsoft.com/office/drawing/2014/main" id="{B9EA4AD7-4966-2D9B-1CAC-511E01898D88}"/>
              </a:ext>
            </a:extLst>
          </p:cNvPr>
          <p:cNvSpPr>
            <a:spLocks noGrp="1"/>
          </p:cNvSpPr>
          <p:nvPr>
            <p:ph type="body" sz="quarter" idx="22"/>
          </p:nvPr>
        </p:nvSpPr>
        <p:spPr>
          <a:xfrm>
            <a:off x="6965879" y="1665288"/>
            <a:ext cx="4724471" cy="420687"/>
          </a:xfrm>
        </p:spPr>
        <p:txBody>
          <a:bodyPr>
            <a:noAutofit/>
          </a:bodyPr>
          <a:lstStyle/>
          <a:p>
            <a:r>
              <a:rPr lang="en-US" sz="1400" b="1"/>
              <a:t>Access Request Processing and Approval</a:t>
            </a:r>
          </a:p>
        </p:txBody>
      </p:sp>
      <p:sp>
        <p:nvSpPr>
          <p:cNvPr id="2" name="Title 1">
            <a:extLst>
              <a:ext uri="{FF2B5EF4-FFF2-40B4-BE49-F238E27FC236}">
                <a16:creationId xmlns:a16="http://schemas.microsoft.com/office/drawing/2014/main" id="{B91D69D2-E1DE-5941-F43A-9F0A56B2DDD2}"/>
              </a:ext>
            </a:extLst>
          </p:cNvPr>
          <p:cNvSpPr>
            <a:spLocks noGrp="1"/>
          </p:cNvSpPr>
          <p:nvPr>
            <p:ph type="title"/>
          </p:nvPr>
        </p:nvSpPr>
        <p:spPr/>
        <p:txBody>
          <a:bodyPr/>
          <a:lstStyle/>
          <a:p>
            <a:r>
              <a:rPr lang="en-US" dirty="0"/>
              <a:t>Survey admin access request form (</a:t>
            </a:r>
            <a:r>
              <a:rPr lang="en-US" dirty="0" err="1"/>
              <a:t>docusign</a:t>
            </a:r>
            <a:r>
              <a:rPr lang="en-US" dirty="0"/>
              <a:t>)</a:t>
            </a:r>
          </a:p>
        </p:txBody>
      </p:sp>
    </p:spTree>
    <p:extLst>
      <p:ext uri="{BB962C8B-B14F-4D97-AF65-F5344CB8AC3E}">
        <p14:creationId xmlns:p14="http://schemas.microsoft.com/office/powerpoint/2010/main" val="13154599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D97BEA72-B423-483C-B8EF-78317B730937}"/>
              </a:ext>
            </a:extLst>
          </p:cNvPr>
          <p:cNvSpPr txBox="1">
            <a:spLocks/>
          </p:cNvSpPr>
          <p:nvPr/>
        </p:nvSpPr>
        <p:spPr>
          <a:xfrm>
            <a:off x="895339" y="2505459"/>
            <a:ext cx="10303239" cy="1847081"/>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600" b="0" i="0" u="none" strike="noStrike" kern="1200" cap="none" spc="-100" normalizeH="0" baseline="0" noProof="0" dirty="0">
                <a:ln>
                  <a:noFill/>
                </a:ln>
                <a:solidFill>
                  <a:srgbClr val="000000"/>
                </a:solidFill>
                <a:effectLst/>
                <a:uLnTx/>
                <a:uFillTx/>
                <a:latin typeface="Chronicle Display Black"/>
              </a:rPr>
              <a:t>Patient Data Entry </a:t>
            </a:r>
            <a:r>
              <a:rPr kumimoji="0" lang="en-US" sz="6600" b="0" i="0" u="none" strike="noStrike" kern="1200" cap="none" spc="-100" normalizeH="0" baseline="0" noProof="0" dirty="0" err="1">
                <a:ln>
                  <a:noFill/>
                </a:ln>
                <a:solidFill>
                  <a:srgbClr val="000000"/>
                </a:solidFill>
                <a:effectLst/>
                <a:uLnTx/>
                <a:uFillTx/>
                <a:latin typeface="Chronicle Display Black"/>
              </a:rPr>
              <a:t>fo</a:t>
            </a:r>
            <a:r>
              <a:rPr lang="en-US" sz="6600" b="0" dirty="0">
                <a:solidFill>
                  <a:srgbClr val="000000"/>
                </a:solidFill>
                <a:latin typeface="Chronicle Display Black"/>
              </a:rPr>
              <a:t>r Data Collectors</a:t>
            </a:r>
            <a:endParaRPr kumimoji="0" lang="en-US" sz="1200" b="0" i="0" u="none" strike="noStrike" kern="1200" cap="none" spc="300" normalizeH="0" baseline="0" noProof="0" dirty="0">
              <a:ln>
                <a:noFill/>
              </a:ln>
              <a:solidFill>
                <a:srgbClr val="000000"/>
              </a:solidFill>
              <a:effectLst/>
              <a:uLnTx/>
              <a:uFillTx/>
              <a:latin typeface="Open Sans"/>
            </a:endParaRPr>
          </a:p>
        </p:txBody>
      </p:sp>
      <p:grpSp>
        <p:nvGrpSpPr>
          <p:cNvPr id="29" name="Group 28">
            <a:extLst>
              <a:ext uri="{FF2B5EF4-FFF2-40B4-BE49-F238E27FC236}">
                <a16:creationId xmlns:a16="http://schemas.microsoft.com/office/drawing/2014/main" id="{2A4F773D-A48D-4A97-A1BA-583A616C916F}"/>
              </a:ext>
            </a:extLst>
          </p:cNvPr>
          <p:cNvGrpSpPr/>
          <p:nvPr/>
        </p:nvGrpSpPr>
        <p:grpSpPr>
          <a:xfrm>
            <a:off x="914402" y="4821914"/>
            <a:ext cx="3826746" cy="98460"/>
            <a:chOff x="965917" y="3411033"/>
            <a:chExt cx="2781835" cy="0"/>
          </a:xfrm>
        </p:grpSpPr>
        <p:cxnSp>
          <p:nvCxnSpPr>
            <p:cNvPr id="23" name="Straight Connector 22">
              <a:extLst>
                <a:ext uri="{FF2B5EF4-FFF2-40B4-BE49-F238E27FC236}">
                  <a16:creationId xmlns:a16="http://schemas.microsoft.com/office/drawing/2014/main" id="{AE9F2864-35C1-4B0F-9188-92D5056A7C4F}"/>
                </a:ext>
              </a:extLst>
            </p:cNvPr>
            <p:cNvCxnSpPr>
              <a:cxnSpLocks/>
            </p:cNvCxnSpPr>
            <p:nvPr/>
          </p:nvCxnSpPr>
          <p:spPr>
            <a:xfrm>
              <a:off x="965917" y="3411033"/>
              <a:ext cx="61818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E7DA91-3E6A-4A5E-9E7C-F599E5AAFC32}"/>
                </a:ext>
              </a:extLst>
            </p:cNvPr>
            <p:cNvCxnSpPr>
              <a:cxnSpLocks/>
            </p:cNvCxnSpPr>
            <p:nvPr/>
          </p:nvCxnSpPr>
          <p:spPr>
            <a:xfrm>
              <a:off x="1687134" y="3411033"/>
              <a:ext cx="6181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F09EC-0899-4746-A844-7B9AA939116F}"/>
                </a:ext>
              </a:extLst>
            </p:cNvPr>
            <p:cNvCxnSpPr>
              <a:cxnSpLocks/>
            </p:cNvCxnSpPr>
            <p:nvPr/>
          </p:nvCxnSpPr>
          <p:spPr>
            <a:xfrm>
              <a:off x="2408351" y="3411033"/>
              <a:ext cx="61818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4740D8-A368-4986-9A3B-6771759140A6}"/>
                </a:ext>
              </a:extLst>
            </p:cNvPr>
            <p:cNvCxnSpPr>
              <a:cxnSpLocks/>
            </p:cNvCxnSpPr>
            <p:nvPr/>
          </p:nvCxnSpPr>
          <p:spPr>
            <a:xfrm>
              <a:off x="3129568" y="3411033"/>
              <a:ext cx="6181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105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shot of a computer&#10;&#10;Description automatically generated">
            <a:extLst>
              <a:ext uri="{FF2B5EF4-FFF2-40B4-BE49-F238E27FC236}">
                <a16:creationId xmlns:a16="http://schemas.microsoft.com/office/drawing/2014/main" id="{86BFC226-554F-7031-A9F9-DECBB189EC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7918" y="3678042"/>
            <a:ext cx="5749185" cy="2691936"/>
          </a:xfrm>
        </p:spPr>
      </p:pic>
      <p:sp>
        <p:nvSpPr>
          <p:cNvPr id="2" name="Title 1">
            <a:extLst>
              <a:ext uri="{FF2B5EF4-FFF2-40B4-BE49-F238E27FC236}">
                <a16:creationId xmlns:a16="http://schemas.microsoft.com/office/drawing/2014/main" id="{E1E2F5C0-2A03-82FC-8248-B695A26EF237}"/>
              </a:ext>
            </a:extLst>
          </p:cNvPr>
          <p:cNvSpPr>
            <a:spLocks noGrp="1"/>
          </p:cNvSpPr>
          <p:nvPr>
            <p:ph type="title"/>
          </p:nvPr>
        </p:nvSpPr>
        <p:spPr/>
        <p:txBody>
          <a:bodyPr/>
          <a:lstStyle/>
          <a:p>
            <a:r>
              <a:rPr lang="en-US" dirty="0"/>
              <a:t>Home Page </a:t>
            </a:r>
          </a:p>
        </p:txBody>
      </p:sp>
      <p:sp>
        <p:nvSpPr>
          <p:cNvPr id="6" name="Text Placeholder 11">
            <a:extLst>
              <a:ext uri="{FF2B5EF4-FFF2-40B4-BE49-F238E27FC236}">
                <a16:creationId xmlns:a16="http://schemas.microsoft.com/office/drawing/2014/main" id="{00AC6399-FF39-9166-F880-F13848D81CF3}"/>
              </a:ext>
            </a:extLst>
          </p:cNvPr>
          <p:cNvSpPr txBox="1">
            <a:spLocks/>
          </p:cNvSpPr>
          <p:nvPr/>
        </p:nvSpPr>
        <p:spPr>
          <a:xfrm>
            <a:off x="487340" y="1674615"/>
            <a:ext cx="5349128" cy="420687"/>
          </a:xfrm>
          <a:prstGeom prst="rect">
            <a:avLst/>
          </a:prstGeom>
        </p:spPr>
        <p:txBody>
          <a:bodyP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b="1"/>
              <a:t>Assigned to a survey</a:t>
            </a:r>
          </a:p>
        </p:txBody>
      </p:sp>
      <p:sp>
        <p:nvSpPr>
          <p:cNvPr id="7" name="Text Placeholder 11">
            <a:extLst>
              <a:ext uri="{FF2B5EF4-FFF2-40B4-BE49-F238E27FC236}">
                <a16:creationId xmlns:a16="http://schemas.microsoft.com/office/drawing/2014/main" id="{D9AA5BB8-841A-A8B3-E032-B8FCACE8B759}"/>
              </a:ext>
            </a:extLst>
          </p:cNvPr>
          <p:cNvSpPr txBox="1">
            <a:spLocks/>
          </p:cNvSpPr>
          <p:nvPr/>
        </p:nvSpPr>
        <p:spPr>
          <a:xfrm>
            <a:off x="6262239" y="1658854"/>
            <a:ext cx="5349128" cy="420687"/>
          </a:xfrm>
          <a:prstGeom prst="rect">
            <a:avLst/>
          </a:prstGeom>
        </p:spPr>
        <p:txBody>
          <a:bodyP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b="1"/>
              <a:t>If NOT assigned to a survey</a:t>
            </a:r>
          </a:p>
        </p:txBody>
      </p:sp>
      <p:sp>
        <p:nvSpPr>
          <p:cNvPr id="8" name="Content Placeholder 2">
            <a:extLst>
              <a:ext uri="{FF2B5EF4-FFF2-40B4-BE49-F238E27FC236}">
                <a16:creationId xmlns:a16="http://schemas.microsoft.com/office/drawing/2014/main" id="{90BCA3EB-CCF8-8935-7F71-876C1A809DFF}"/>
              </a:ext>
            </a:extLst>
          </p:cNvPr>
          <p:cNvSpPr txBox="1">
            <a:spLocks/>
          </p:cNvSpPr>
          <p:nvPr/>
        </p:nvSpPr>
        <p:spPr>
          <a:xfrm>
            <a:off x="504820" y="2103994"/>
            <a:ext cx="5135693" cy="4062235"/>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a:pPr>
            <a:r>
              <a:rPr lang="en-US" sz="1400" dirty="0"/>
              <a:t>After log in, if you are assigned to a survey, you will see your account details; and assignment details.  Your assignment details include the Survey ID; Facility; Country and Survey Access period.</a:t>
            </a:r>
          </a:p>
          <a:p>
            <a:endParaRPr lang="en-US" sz="1600" dirty="0"/>
          </a:p>
          <a:p>
            <a:pPr marL="514350" indent="-514350">
              <a:buFont typeface="+mj-lt"/>
              <a:buAutoNum type="arabicPeriod"/>
            </a:pPr>
            <a:endParaRPr lang="en-US" sz="1600" dirty="0"/>
          </a:p>
          <a:p>
            <a:endParaRPr lang="en-US" sz="1600" dirty="0"/>
          </a:p>
        </p:txBody>
      </p:sp>
      <p:sp>
        <p:nvSpPr>
          <p:cNvPr id="10" name="Content Placeholder 2">
            <a:extLst>
              <a:ext uri="{FF2B5EF4-FFF2-40B4-BE49-F238E27FC236}">
                <a16:creationId xmlns:a16="http://schemas.microsoft.com/office/drawing/2014/main" id="{5AC38A7C-6647-5959-A7BC-35B0DAE3E9E3}"/>
              </a:ext>
            </a:extLst>
          </p:cNvPr>
          <p:cNvSpPr txBox="1">
            <a:spLocks/>
          </p:cNvSpPr>
          <p:nvPr/>
        </p:nvSpPr>
        <p:spPr>
          <a:xfrm>
            <a:off x="6316965" y="2088233"/>
            <a:ext cx="5294402" cy="1958904"/>
          </a:xfrm>
          <a:prstGeom prst="rect">
            <a:avLst/>
          </a:prstGeom>
        </p:spPr>
        <p:txBody>
          <a:bodyPr vert="horz" lIns="0" tIns="0" rIns="0" bIns="0" rtlCol="0">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514350" indent="-514350">
              <a:buFont typeface="+mj-lt"/>
              <a:buAutoNum type="arabicPeriod"/>
            </a:pPr>
            <a:r>
              <a:rPr lang="en-US" sz="1400" dirty="0"/>
              <a:t>When you login and are NOT assigned to a survey yet, you will only see your account details (as below).  Contact your survey administrator so that the system administrator may assign you to a survey.</a:t>
            </a:r>
          </a:p>
          <a:p>
            <a:endParaRPr lang="en-US" sz="1600" dirty="0"/>
          </a:p>
          <a:p>
            <a:pPr marL="514350" indent="-514350">
              <a:buFont typeface="+mj-lt"/>
              <a:buAutoNum type="arabicPeriod"/>
            </a:pPr>
            <a:endParaRPr lang="en-US" sz="1600" dirty="0"/>
          </a:p>
          <a:p>
            <a:endParaRPr lang="en-US" sz="1600" dirty="0"/>
          </a:p>
        </p:txBody>
      </p:sp>
      <p:sp>
        <p:nvSpPr>
          <p:cNvPr id="12" name="Rectangle 11">
            <a:extLst>
              <a:ext uri="{FF2B5EF4-FFF2-40B4-BE49-F238E27FC236}">
                <a16:creationId xmlns:a16="http://schemas.microsoft.com/office/drawing/2014/main" id="{24008BE3-4A07-A919-40BC-0F36F0B9C1EE}"/>
              </a:ext>
            </a:extLst>
          </p:cNvPr>
          <p:cNvSpPr/>
          <p:nvPr/>
        </p:nvSpPr>
        <p:spPr bwMode="gray">
          <a:xfrm>
            <a:off x="10814688" y="3678042"/>
            <a:ext cx="1142415" cy="205592"/>
          </a:xfrm>
          <a:prstGeom prst="rect">
            <a:avLst/>
          </a:prstGeom>
          <a:solidFill>
            <a:srgbClr val="546D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descr="A screenshot of a computer&#10;&#10;Description automatically generated">
            <a:extLst>
              <a:ext uri="{FF2B5EF4-FFF2-40B4-BE49-F238E27FC236}">
                <a16:creationId xmlns:a16="http://schemas.microsoft.com/office/drawing/2014/main" id="{F25ABE40-8975-89E1-60DC-420A409F580E}"/>
              </a:ext>
            </a:extLst>
          </p:cNvPr>
          <p:cNvPicPr>
            <a:picLocks noChangeAspect="1"/>
          </p:cNvPicPr>
          <p:nvPr/>
        </p:nvPicPr>
        <p:blipFill rotWithShape="1">
          <a:blip r:embed="rId4">
            <a:extLst>
              <a:ext uri="{28A0092B-C50C-407E-A947-70E740481C1C}">
                <a14:useLocalDpi xmlns:a14="http://schemas.microsoft.com/office/drawing/2010/main" val="0"/>
              </a:ext>
            </a:extLst>
          </a:blip>
          <a:srcRect t="6619"/>
          <a:stretch/>
        </p:blipFill>
        <p:spPr>
          <a:xfrm>
            <a:off x="155609" y="3678042"/>
            <a:ext cx="5719427" cy="2662096"/>
          </a:xfrm>
          <a:prstGeom prst="rect">
            <a:avLst/>
          </a:prstGeom>
        </p:spPr>
      </p:pic>
      <p:sp>
        <p:nvSpPr>
          <p:cNvPr id="4" name="Rectangle 3">
            <a:extLst>
              <a:ext uri="{FF2B5EF4-FFF2-40B4-BE49-F238E27FC236}">
                <a16:creationId xmlns:a16="http://schemas.microsoft.com/office/drawing/2014/main" id="{5C12044F-7964-A471-DDB3-6352DC483E2A}"/>
              </a:ext>
            </a:extLst>
          </p:cNvPr>
          <p:cNvSpPr/>
          <p:nvPr/>
        </p:nvSpPr>
        <p:spPr bwMode="gray">
          <a:xfrm>
            <a:off x="1329690" y="4465320"/>
            <a:ext cx="727710" cy="9525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4">
            <a:extLst>
              <a:ext uri="{FF2B5EF4-FFF2-40B4-BE49-F238E27FC236}">
                <a16:creationId xmlns:a16="http://schemas.microsoft.com/office/drawing/2014/main" id="{F3556FE8-F3F4-2605-452F-FDD48F803654}"/>
              </a:ext>
            </a:extLst>
          </p:cNvPr>
          <p:cNvSpPr/>
          <p:nvPr/>
        </p:nvSpPr>
        <p:spPr bwMode="gray">
          <a:xfrm>
            <a:off x="1340272" y="4465320"/>
            <a:ext cx="727710" cy="9525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a:extLst>
              <a:ext uri="{FF2B5EF4-FFF2-40B4-BE49-F238E27FC236}">
                <a16:creationId xmlns:a16="http://schemas.microsoft.com/office/drawing/2014/main" id="{ED3EDFF7-BBE3-08CF-452B-B3CBD6DAD42F}"/>
              </a:ext>
            </a:extLst>
          </p:cNvPr>
          <p:cNvSpPr/>
          <p:nvPr/>
        </p:nvSpPr>
        <p:spPr bwMode="gray">
          <a:xfrm>
            <a:off x="7394362" y="4488180"/>
            <a:ext cx="727710" cy="9525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388520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US letter print">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US letter print" id="{623383DA-C85E-4BA7-B7D1-8FA7147CF522}" vid="{F142DD82-8775-410B-9E5D-934DAE596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424EFF3349241B78BD9197A9E98DD" ma:contentTypeVersion="19" ma:contentTypeDescription="Create a new document." ma:contentTypeScope="" ma:versionID="ec440eab3dc863d2b1ce0abfd83fadb0">
  <xsd:schema xmlns:xsd="http://www.w3.org/2001/XMLSchema" xmlns:xs="http://www.w3.org/2001/XMLSchema" xmlns:p="http://schemas.microsoft.com/office/2006/metadata/properties" xmlns:ns2="e8b8e949-30ca-4a27-8b24-88a3f930260f" xmlns:ns3="b6e2d352-9487-4f4c-aa7d-8bca44aca0be" targetNamespace="http://schemas.microsoft.com/office/2006/metadata/properties" ma:root="true" ma:fieldsID="3bfacf41aef4d26c60a9f4ec4ea947f9" ns2:_="" ns3:_="">
    <xsd:import namespace="e8b8e949-30ca-4a27-8b24-88a3f930260f"/>
    <xsd:import namespace="b6e2d352-9487-4f4c-aa7d-8bca44aca0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3:TaxCatchAll"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8e949-30ca-4a27-8b24-88a3f9302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e2d352-9487-4f4c-aa7d-8bca44aca0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6b52428-3971-418e-8037-61d04798688e}" ma:internalName="TaxCatchAll" ma:showField="CatchAllData" ma:web="b6e2d352-9487-4f4c-aa7d-8bca44aca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6e2d352-9487-4f4c-aa7d-8bca44aca0be">
      <UserInfo>
        <DisplayName>Beagle, Kate</DisplayName>
        <AccountId>13</AccountId>
        <AccountType/>
      </UserInfo>
      <UserInfo>
        <DisplayName>Young, Anjelica</DisplayName>
        <AccountId>16</AccountId>
        <AccountType/>
      </UserInfo>
      <UserInfo>
        <DisplayName>Patel, Rupal</DisplayName>
        <AccountId>12</AccountId>
        <AccountType/>
      </UserInfo>
    </SharedWithUsers>
    <lcf76f155ced4ddcb4097134ff3c332f xmlns="e8b8e949-30ca-4a27-8b24-88a3f930260f">
      <Terms xmlns="http://schemas.microsoft.com/office/infopath/2007/PartnerControls"/>
    </lcf76f155ced4ddcb4097134ff3c332f>
    <TaxCatchAll xmlns="b6e2d352-9487-4f4c-aa7d-8bca44aca0be" xsi:nil="true"/>
  </documentManagement>
</p:properties>
</file>

<file path=customXml/itemProps1.xml><?xml version="1.0" encoding="utf-8"?>
<ds:datastoreItem xmlns:ds="http://schemas.openxmlformats.org/officeDocument/2006/customXml" ds:itemID="{92CFB205-AE7C-4585-9E47-738DD511366A}">
  <ds:schemaRefs>
    <ds:schemaRef ds:uri="b6e2d352-9487-4f4c-aa7d-8bca44aca0be"/>
    <ds:schemaRef ds:uri="e8b8e949-30ca-4a27-8b24-88a3f93026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252057-7B62-4F5F-AFCA-9F2A6C455AFF}">
  <ds:schemaRefs>
    <ds:schemaRef ds:uri="http://schemas.microsoft.com/sharepoint/v3/contenttype/forms"/>
  </ds:schemaRefs>
</ds:datastoreItem>
</file>

<file path=customXml/itemProps3.xml><?xml version="1.0" encoding="utf-8"?>
<ds:datastoreItem xmlns:ds="http://schemas.openxmlformats.org/officeDocument/2006/customXml" ds:itemID="{1A105D9C-2CCF-4598-A78A-7FBC75BA45BD}">
  <ds:schemaRefs>
    <ds:schemaRef ds:uri="b6e2d352-9487-4f4c-aa7d-8bca44aca0be"/>
    <ds:schemaRef ds:uri="e8b8e949-30ca-4a27-8b24-88a3f93026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Deloitte US letter print</Template>
  <TotalTime>4085</TotalTime>
  <Words>7659</Words>
  <Application>Microsoft Office PowerPoint</Application>
  <PresentationFormat>Widescreen</PresentationFormat>
  <Paragraphs>627</Paragraphs>
  <Slides>42</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Arial</vt:lpstr>
      <vt:lpstr>Calibri</vt:lpstr>
      <vt:lpstr>Chronicle Display Black</vt:lpstr>
      <vt:lpstr>Myriad Web Pro</vt:lpstr>
      <vt:lpstr>Nexa Black</vt:lpstr>
      <vt:lpstr>Open Sans</vt:lpstr>
      <vt:lpstr>Verdana</vt:lpstr>
      <vt:lpstr>Wingdings</vt:lpstr>
      <vt:lpstr>Wingdings 2</vt:lpstr>
      <vt:lpstr>Deloitte US letter print</vt:lpstr>
      <vt:lpstr>think-cell Slide</vt:lpstr>
      <vt:lpstr>PowerPoint Presentation</vt:lpstr>
      <vt:lpstr>GAIHN HAI PPS Overview</vt:lpstr>
      <vt:lpstr>GAIHN-HAI PPS app user roles</vt:lpstr>
      <vt:lpstr>GAIHN-HAI PPS app environments and user roles</vt:lpstr>
      <vt:lpstr>Accessing the app test environment </vt:lpstr>
      <vt:lpstr>Accessing the app production environment</vt:lpstr>
      <vt:lpstr>Survey admin access request form (docusign)</vt:lpstr>
      <vt:lpstr>PowerPoint Presentation</vt:lpstr>
      <vt:lpstr>Home Page </vt:lpstr>
      <vt:lpstr>Home Page</vt:lpstr>
      <vt:lpstr>Patient Records Page</vt:lpstr>
      <vt:lpstr>Create a Patient Record – Patient Records page </vt:lpstr>
      <vt:lpstr>Create a Patient Record – Survey Introduction</vt:lpstr>
      <vt:lpstr>Create a Patient Record – Survey Introduction</vt:lpstr>
      <vt:lpstr>Enter Patient Record data - Patient Demographics</vt:lpstr>
      <vt:lpstr>Enter Patient Record data - Antimicrobials</vt:lpstr>
      <vt:lpstr>Enter Patient Record data – Prior Surgery</vt:lpstr>
      <vt:lpstr>Enter Patient Record data</vt:lpstr>
      <vt:lpstr>Enter Patient Record data – Laboratory Form</vt:lpstr>
      <vt:lpstr>Enter Patient Record data – Laboratory Form</vt:lpstr>
      <vt:lpstr>Enter Patient Record data – Devices/Lines</vt:lpstr>
      <vt:lpstr>Enter Patient Record data – Clinical Impression</vt:lpstr>
      <vt:lpstr>Enter Patient Record data</vt:lpstr>
      <vt:lpstr>Enter Patient Record data – HAI Classification data &amp; Event Date  </vt:lpstr>
      <vt:lpstr>Enter Patient Record data – HAI Classification data &amp; Event Date  </vt:lpstr>
      <vt:lpstr>Survey Submission Page - Review and Submit Data</vt:lpstr>
      <vt:lpstr>Survey Submission</vt:lpstr>
      <vt:lpstr>Edit/Search Patient Records – Patient Records Page</vt:lpstr>
      <vt:lpstr>PowerPoint Presentation</vt:lpstr>
      <vt:lpstr>Home Page (after login)</vt:lpstr>
      <vt:lpstr>Survey Dashboard</vt:lpstr>
      <vt:lpstr>Facility Data page – enter facility data</vt:lpstr>
      <vt:lpstr>Ward Data page – create wards and enter ward data</vt:lpstr>
      <vt:lpstr>Ward Data page/Survey Dashboard – edit facility/ward data</vt:lpstr>
      <vt:lpstr>Ward Data page/Survey Dashboard – edit facility/ward data</vt:lpstr>
      <vt:lpstr>Export Facility/Ward Reports – to excel</vt:lpstr>
      <vt:lpstr>Edit/Search Patient Records – Patient Records Page</vt:lpstr>
      <vt:lpstr>Patient Records Status</vt:lpstr>
      <vt:lpstr>Add/Edit/Delete Patient Record – Patient Records page </vt:lpstr>
      <vt:lpstr>PowerPoint Presentation</vt:lpstr>
      <vt:lpstr>Tips &amp; Reminders</vt:lpstr>
      <vt:lpstr>Tooltips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GAIHN HAI PPS</dc:title>
  <dc:creator>Patel, Rupal</dc:creator>
  <cp:lastModifiedBy>Jankauskas, Paul | APHL</cp:lastModifiedBy>
  <cp:revision>4</cp:revision>
  <dcterms:created xsi:type="dcterms:W3CDTF">2023-04-11T15:07:01Z</dcterms:created>
  <dcterms:modified xsi:type="dcterms:W3CDTF">2026-06-08T20:12:52Z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2023-04-11T15:07:02Z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971a335f-ad2e-4a7e-95b1-972e3f9aec20</vt:lpwstr>
  </property>
  <property fmtid="{D5CDD505-2E9C-101B-9397-08002B2CF9AE}" pid="8" name="MSIP_Label_ea60d57e-af5b-4752-ac57-3e4f28ca11dc_ContentBits">
    <vt:lpwstr>0</vt:lpwstr>
  </property>
  <property fmtid="{D5CDD505-2E9C-101B-9397-08002B2CF9AE}" pid="9" name="ContentTypeId">
    <vt:lpwstr>0x01010094C424EFF3349241B78BD9197A9E98DD</vt:lpwstr>
  </property>
  <property fmtid="{D5CDD505-2E9C-101B-9397-08002B2CF9AE}" pid="10" name="MSIP_Label_7b94a7b8-f06c-4dfe-bdcc-9b548fd58c31_Enabled">
    <vt:lpwstr>true</vt:lpwstr>
  </property>
  <property fmtid="{D5CDD505-2E9C-101B-9397-08002B2CF9AE}" pid="11" name="MSIP_Label_7b94a7b8-f06c-4dfe-bdcc-9b548fd58c31_SetDate">
    <vt:lpwstr>2023-05-08T15:01:33Z</vt:lpwstr>
  </property>
  <property fmtid="{D5CDD505-2E9C-101B-9397-08002B2CF9AE}" pid="12" name="MSIP_Label_7b94a7b8-f06c-4dfe-bdcc-9b548fd58c31_Method">
    <vt:lpwstr>Privileged</vt:lpwstr>
  </property>
  <property fmtid="{D5CDD505-2E9C-101B-9397-08002B2CF9AE}" pid="13" name="MSIP_Label_7b94a7b8-f06c-4dfe-bdcc-9b548fd58c31_Name">
    <vt:lpwstr>7b94a7b8-f06c-4dfe-bdcc-9b548fd58c31</vt:lpwstr>
  </property>
  <property fmtid="{D5CDD505-2E9C-101B-9397-08002B2CF9AE}" pid="14" name="MSIP_Label_7b94a7b8-f06c-4dfe-bdcc-9b548fd58c31_SiteId">
    <vt:lpwstr>9ce70869-60db-44fd-abe8-d2767077fc8f</vt:lpwstr>
  </property>
  <property fmtid="{D5CDD505-2E9C-101B-9397-08002B2CF9AE}" pid="15" name="MSIP_Label_7b94a7b8-f06c-4dfe-bdcc-9b548fd58c31_ActionId">
    <vt:lpwstr>c4b0badc-b93c-4314-b5e6-4f85d2ec6dce</vt:lpwstr>
  </property>
  <property fmtid="{D5CDD505-2E9C-101B-9397-08002B2CF9AE}" pid="16" name="MSIP_Label_7b94a7b8-f06c-4dfe-bdcc-9b548fd58c31_ContentBits">
    <vt:lpwstr>0</vt:lpwstr>
  </property>
  <property fmtid="{D5CDD505-2E9C-101B-9397-08002B2CF9AE}" pid="17" name="MediaServiceImageTags">
    <vt:lpwstr/>
  </property>
</Properties>
</file>